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ppt/revisionInfo.xml" ContentType="application/vnd.ms-powerpoint.revision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03" r:id="rId1"/>
    <p:sldMasterId id="2147483675" r:id="rId2"/>
  </p:sldMasterIdLst>
  <p:notesMasterIdLst>
    <p:notesMasterId r:id="rId32"/>
  </p:notesMasterIdLst>
  <p:sldIdLst>
    <p:sldId id="344" r:id="rId3"/>
    <p:sldId id="296" r:id="rId4"/>
    <p:sldId id="305" r:id="rId5"/>
    <p:sldId id="309" r:id="rId6"/>
    <p:sldId id="400" r:id="rId7"/>
    <p:sldId id="429" r:id="rId8"/>
    <p:sldId id="359" r:id="rId9"/>
    <p:sldId id="692" r:id="rId10"/>
    <p:sldId id="431" r:id="rId11"/>
    <p:sldId id="432" r:id="rId12"/>
    <p:sldId id="397" r:id="rId13"/>
    <p:sldId id="392" r:id="rId14"/>
    <p:sldId id="430" r:id="rId15"/>
    <p:sldId id="433" r:id="rId16"/>
    <p:sldId id="394" r:id="rId17"/>
    <p:sldId id="391" r:id="rId18"/>
    <p:sldId id="434" r:id="rId19"/>
    <p:sldId id="435" r:id="rId20"/>
    <p:sldId id="398" r:id="rId21"/>
    <p:sldId id="393" r:id="rId22"/>
    <p:sldId id="362" r:id="rId23"/>
    <p:sldId id="700" r:id="rId24"/>
    <p:sldId id="697" r:id="rId25"/>
    <p:sldId id="699" r:id="rId26"/>
    <p:sldId id="698" r:id="rId27"/>
    <p:sldId id="694" r:id="rId28"/>
    <p:sldId id="701" r:id="rId29"/>
    <p:sldId id="696" r:id="rId30"/>
    <p:sldId id="390" r:id="rId31"/>
  </p:sldIdLst>
  <p:sldSz cx="12192000" cy="6858000"/>
  <p:notesSz cx="7010400" cy="9296400"/>
  <p:embeddedFontLst>
    <p:embeddedFont>
      <p:font typeface="Poppins" panose="00000500000000000000" pitchFamily="2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648" userDrawn="1">
          <p15:clr>
            <a:srgbClr val="A4A3A4"/>
          </p15:clr>
        </p15:guide>
        <p15:guide id="3" orient="horz" pos="2664" userDrawn="1">
          <p15:clr>
            <a:srgbClr val="A4A3A4"/>
          </p15:clr>
        </p15:guide>
        <p15:guide id="4" pos="264" userDrawn="1">
          <p15:clr>
            <a:srgbClr val="A4A3A4"/>
          </p15:clr>
        </p15:guide>
        <p15:guide id="5" pos="1848" userDrawn="1">
          <p15:clr>
            <a:srgbClr val="A4A3A4"/>
          </p15:clr>
        </p15:guide>
        <p15:guide id="6" orient="horz" pos="1656" userDrawn="1">
          <p15:clr>
            <a:srgbClr val="A4A3A4"/>
          </p15:clr>
        </p15:guide>
        <p15:guide id="7" orient="horz" pos="29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D6B4964-4A9A-99C6-9817-B0EFA9B7FBFB}" name="Filaroski, Taylor" initials="TF" userId="S::Taylor.Filaroski@kimley-horn.com::808e8b38-dcd7-4790-8255-e9ab0a59a131" providerId="AD"/>
  <p188:author id="{71E38970-D713-4A1E-DCAA-685A60250FD4}" name="Otte, Dylan" initials="DO" userId="S::Dylan.Otte@kimley-horn.com::fb5b9d15-0713-4907-97b9-8c398b8a517f" providerId="AD"/>
  <p188:author id="{40EBCCA2-6A0C-DB9D-8A74-72ABFD6CDF5A}" name="Sieloff, Morgan" initials="MS" userId="S::Morgan.Sieloff@kimley-horn.com::3cd25c0b-236f-43b3-a924-58a90c488ab9" providerId="AD"/>
  <p188:author id="{396025DE-DE26-835E-A4B0-5D837B413E39}" name="DeVeau, Zach" initials="ZD" userId="S::Zach.DeVeau@kimley-horn.com::19e616e3-0844-47c4-967c-f132b6b3c6e7" providerId="AD"/>
  <p188:author id="{8F23F6EA-1EEC-18E1-68B6-E9FCBF2F8676}" name="Gibson, Thomas" initials="TG" userId="S::Thomas.Gibson@kimley-horn.com::4b42d18a-f5dd-45ad-b5f3-020bdeec964b" providerId="AD"/>
  <p188:author id="{FA06D3EB-B128-16ED-24F2-54D85705E21A}" name="Iversen, Erik" initials="EI" userId="S::Erik.Iversen@kimley-horn.com::d78bd3fa-7291-4087-87d3-f649d78010a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C3B59"/>
    <a:srgbClr val="CC0001"/>
    <a:srgbClr val="2875A3"/>
    <a:srgbClr val="4F5758"/>
    <a:srgbClr val="D8DFE5"/>
    <a:srgbClr val="036080"/>
    <a:srgbClr val="005F7F"/>
    <a:srgbClr val="1E89BD"/>
    <a:srgbClr val="3765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A86EC1-F703-4126-9FEF-71FB21711BB8}" v="17" dt="2026-02-20T16:34:20.946"/>
    <p1510:client id="{EB4606D9-5263-4DEF-BD19-283C8C63063A}" v="62" dt="2026-02-20T16:29:09.43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968" y="60"/>
      </p:cViewPr>
      <p:guideLst>
        <p:guide orient="horz" pos="648"/>
        <p:guide orient="horz" pos="2664"/>
        <p:guide pos="264"/>
        <p:guide pos="1848"/>
        <p:guide orient="horz" pos="1656"/>
        <p:guide orient="horz" pos="29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microsoft.com/office/2018/10/relationships/authors" Target="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93CE4AC-1015-4AAE-A023-ACBAA7C71BB5}" type="datetimeFigureOut">
              <a:rPr lang="en-ID" smtClean="0"/>
              <a:t>20/02/2026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FDAB1E-021F-4830-9451-2E1DDF1070DB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72151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FFB8D-A16E-79FC-8572-679AF714C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AD4D18-A1C1-2A0C-0222-C935474AE1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32C65B-DAEB-4CF4-FFEA-36B21AD15E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6A13B0-594E-1FB0-D25B-3F42B407CA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C159C-61F6-41CC-B4F5-B249E70A2A0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77847-6C25-04C9-D378-E2FE7B2B4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D3F7DC-6440-439D-B19D-E94718EE7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C556E2-3998-7906-29AA-EB968AB8F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COVID recovery → passenger volumes rebounding; return of business travel; GA activity above pre‑pandemic levels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labor costs → airport operations, ARFF staffing, tenant labor shortages raising operating costs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Workforce shortages → pilots, mechanics, ATC pipeline; airports facing hiring challenges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construction costs → runway/taxiway rehabilitation now significantly more expensive than 2018-era estimates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Record inflation (~25% since 2018) → impacts fuel prices, material costs, and contractor bids </a:t>
            </a:r>
          </a:p>
          <a:p>
            <a:pPr marL="0" indent="0">
              <a:buFont typeface="+mj-lt"/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5A41-590B-2C07-8E6A-6102EF3057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EB317F-0CB7-410A-B6C9-E9475C760A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360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336B7-8A93-65A0-B2EF-EEE7851D4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3C996-5B86-8414-6086-E55B8E42C7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7D58BD-E0C5-AA71-C880-32798A649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54FE3-8F19-339F-FC5A-5064D446CB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DAB1E-021F-4830-9451-2E1DDF1070DB}" type="slidenum">
              <a:rPr lang="en-ID" smtClean="0"/>
              <a:t>22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99934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28F5A-6068-542D-57C9-A7D4067A2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1A6681-3C88-7D82-72FE-42DE3DC67E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9E91A9-B3D8-888E-A4C3-27AF836EE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42A02-C43A-C44D-D6B8-2E69B2F895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DAB1E-021F-4830-9451-2E1DDF1070DB}" type="slidenum">
              <a:rPr lang="en-ID" smtClean="0"/>
              <a:t>26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00945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94188-7149-C2DC-86EA-1781121B6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754D4C-2993-C1A4-DFA4-3DD7023AB4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B6AE9B-DA15-D5EF-8719-7C3ED48A6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8A7BE-954E-E41A-1967-2A1D0F44CB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DAB1E-021F-4830-9451-2E1DDF1070DB}" type="slidenum">
              <a:rPr lang="en-ID" smtClean="0"/>
              <a:t>27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22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jpeg"/><Relationship Id="rId4" Type="http://schemas.openxmlformats.org/officeDocument/2006/relationships/image" Target="../media/image11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jpeg"/><Relationship Id="rId4" Type="http://schemas.openxmlformats.org/officeDocument/2006/relationships/image" Target="../media/image11.sv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49989A4-DA37-4DA5-C4E1-B8B343E6C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9521" y="1788420"/>
            <a:ext cx="425295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07F5258-6134-2E9C-2045-3526EF07F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9520" y="4366250"/>
            <a:ext cx="4252959" cy="6842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00FDB7-2244-F07F-1977-4F8A13A6C487}"/>
              </a:ext>
            </a:extLst>
          </p:cNvPr>
          <p:cNvSpPr/>
          <p:nvPr userDrawn="1"/>
        </p:nvSpPr>
        <p:spPr>
          <a:xfrm>
            <a:off x="0" y="-1"/>
            <a:ext cx="9323109" cy="95210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6A6E-400E-9BF1-3E0C-E5F0622F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2EAAF2-835A-7F88-504A-5068173E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9DD67-603B-68EE-18AE-D677454F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1C28C-FE1A-1A69-6CA1-377DB1C5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0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E91287-9DE1-45CD-615F-0EA3C5ED1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814903-CD5B-D7BD-EA43-9D8112E3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57C24-C377-9120-DA32-09FE13D2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59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CCC2-F9F3-9E71-5A7C-BF9780EAC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F54D1-4596-08A0-47DE-14779A35A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615DB7-9CBF-A15E-FB44-108A21CE0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2E010-ECE5-18D2-F4B7-9EC3A416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223597-F72F-AE81-3593-CEAEA1881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856A1F-65A4-EDA1-7E57-E98BC9F72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45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59EEA-A1A6-F437-2D76-C2821B795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CB6631-15AF-3E90-B281-C5F92A68C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71E93-8AC5-0942-3C2E-09F7E3C8E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75D0DF-9F95-DEE6-F464-8B7B57831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C928B4-3496-2DF0-CFD5-E385E6EC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F215D1-F912-E6D4-D363-0AEE8FCEF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4629-3CAD-148C-6949-2F652C5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62AF6A-9F6A-D9C8-645B-0C1A95D5C7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25865-88BD-5116-7517-85FD7695B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BFA66E-85E4-CBA8-6F6C-8B5C86CD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C8355-9E36-E56B-0B0A-A040131AB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7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23C82E-C106-1DB9-E5E5-42F8A5BA05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1161AA-1E95-A38A-634B-DB5DB7022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B0891-3EAD-DA33-B7E3-328335816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923B4-D265-1A5F-E8F4-F2EE05C4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7F94D-7381-E379-7F57-C349E8EC8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5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YSAS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3E504E-CE75-FD44-21D1-AE112FD71756}"/>
              </a:ext>
            </a:extLst>
          </p:cNvPr>
          <p:cNvSpPr/>
          <p:nvPr userDrawn="1"/>
        </p:nvSpPr>
        <p:spPr>
          <a:xfrm>
            <a:off x="0" y="0"/>
            <a:ext cx="7056119" cy="687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75">
            <a:extLst>
              <a:ext uri="{FF2B5EF4-FFF2-40B4-BE49-F238E27FC236}">
                <a16:creationId xmlns:a16="http://schemas.microsoft.com/office/drawing/2014/main" id="{7B0A89A1-E235-D24F-A6C6-21D2E2C269E4}"/>
              </a:ext>
            </a:extLst>
          </p:cNvPr>
          <p:cNvSpPr>
            <a:spLocks/>
          </p:cNvSpPr>
          <p:nvPr userDrawn="1"/>
        </p:nvSpPr>
        <p:spPr>
          <a:xfrm>
            <a:off x="4419600" y="0"/>
            <a:ext cx="7772400" cy="687971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20"/>
              <a:gd name="connsiteY0" fmla="*/ 10000 h 10061"/>
              <a:gd name="connsiteX1" fmla="*/ 2000 w 10020"/>
              <a:gd name="connsiteY1" fmla="*/ 0 h 10061"/>
              <a:gd name="connsiteX2" fmla="*/ 10000 w 10020"/>
              <a:gd name="connsiteY2" fmla="*/ 0 h 10061"/>
              <a:gd name="connsiteX3" fmla="*/ 10020 w 10020"/>
              <a:gd name="connsiteY3" fmla="*/ 10061 h 10061"/>
              <a:gd name="connsiteX4" fmla="*/ 0 w 10020"/>
              <a:gd name="connsiteY4" fmla="*/ 10000 h 10061"/>
              <a:gd name="connsiteX0" fmla="*/ 0 w 10098"/>
              <a:gd name="connsiteY0" fmla="*/ 10091 h 10091"/>
              <a:gd name="connsiteX1" fmla="*/ 2078 w 10098"/>
              <a:gd name="connsiteY1" fmla="*/ 0 h 10091"/>
              <a:gd name="connsiteX2" fmla="*/ 10078 w 10098"/>
              <a:gd name="connsiteY2" fmla="*/ 0 h 10091"/>
              <a:gd name="connsiteX3" fmla="*/ 10098 w 10098"/>
              <a:gd name="connsiteY3" fmla="*/ 10061 h 10091"/>
              <a:gd name="connsiteX4" fmla="*/ 0 w 10098"/>
              <a:gd name="connsiteY4" fmla="*/ 10091 h 10091"/>
              <a:gd name="connsiteX0" fmla="*/ 0 w 10078"/>
              <a:gd name="connsiteY0" fmla="*/ 10045 h 10061"/>
              <a:gd name="connsiteX1" fmla="*/ 2058 w 10078"/>
              <a:gd name="connsiteY1" fmla="*/ 0 h 10061"/>
              <a:gd name="connsiteX2" fmla="*/ 10058 w 10078"/>
              <a:gd name="connsiteY2" fmla="*/ 0 h 10061"/>
              <a:gd name="connsiteX3" fmla="*/ 10078 w 10078"/>
              <a:gd name="connsiteY3" fmla="*/ 10061 h 10061"/>
              <a:gd name="connsiteX4" fmla="*/ 0 w 10078"/>
              <a:gd name="connsiteY4" fmla="*/ 10045 h 10061"/>
              <a:gd name="connsiteX0" fmla="*/ 0 w 10285"/>
              <a:gd name="connsiteY0" fmla="*/ 10091 h 10091"/>
              <a:gd name="connsiteX1" fmla="*/ 2265 w 10285"/>
              <a:gd name="connsiteY1" fmla="*/ 0 h 10091"/>
              <a:gd name="connsiteX2" fmla="*/ 10265 w 10285"/>
              <a:gd name="connsiteY2" fmla="*/ 0 h 10091"/>
              <a:gd name="connsiteX3" fmla="*/ 10285 w 10285"/>
              <a:gd name="connsiteY3" fmla="*/ 10061 h 10091"/>
              <a:gd name="connsiteX4" fmla="*/ 0 w 10285"/>
              <a:gd name="connsiteY4" fmla="*/ 10091 h 10091"/>
              <a:gd name="connsiteX0" fmla="*/ 0 w 10285"/>
              <a:gd name="connsiteY0" fmla="*/ 10091 h 10091"/>
              <a:gd name="connsiteX1" fmla="*/ 3526 w 10285"/>
              <a:gd name="connsiteY1" fmla="*/ 30 h 10091"/>
              <a:gd name="connsiteX2" fmla="*/ 10265 w 10285"/>
              <a:gd name="connsiteY2" fmla="*/ 0 h 10091"/>
              <a:gd name="connsiteX3" fmla="*/ 10285 w 10285"/>
              <a:gd name="connsiteY3" fmla="*/ 10061 h 10091"/>
              <a:gd name="connsiteX4" fmla="*/ 0 w 10285"/>
              <a:gd name="connsiteY4" fmla="*/ 10091 h 10091"/>
              <a:gd name="connsiteX0" fmla="*/ 0 w 10285"/>
              <a:gd name="connsiteY0" fmla="*/ 10097 h 10097"/>
              <a:gd name="connsiteX1" fmla="*/ 3562 w 10285"/>
              <a:gd name="connsiteY1" fmla="*/ 0 h 10097"/>
              <a:gd name="connsiteX2" fmla="*/ 10265 w 10285"/>
              <a:gd name="connsiteY2" fmla="*/ 6 h 10097"/>
              <a:gd name="connsiteX3" fmla="*/ 10285 w 10285"/>
              <a:gd name="connsiteY3" fmla="*/ 10067 h 10097"/>
              <a:gd name="connsiteX4" fmla="*/ 0 w 10285"/>
              <a:gd name="connsiteY4" fmla="*/ 10097 h 10097"/>
              <a:gd name="connsiteX0" fmla="*/ 0 w 10265"/>
              <a:gd name="connsiteY0" fmla="*/ 10097 h 10098"/>
              <a:gd name="connsiteX1" fmla="*/ 3562 w 10265"/>
              <a:gd name="connsiteY1" fmla="*/ 0 h 10098"/>
              <a:gd name="connsiteX2" fmla="*/ 10265 w 10265"/>
              <a:gd name="connsiteY2" fmla="*/ 6 h 10098"/>
              <a:gd name="connsiteX3" fmla="*/ 10223 w 10265"/>
              <a:gd name="connsiteY3" fmla="*/ 10098 h 10098"/>
              <a:gd name="connsiteX4" fmla="*/ 0 w 10265"/>
              <a:gd name="connsiteY4" fmla="*/ 10097 h 10098"/>
              <a:gd name="connsiteX0" fmla="*/ 0 w 10266"/>
              <a:gd name="connsiteY0" fmla="*/ 10097 h 10129"/>
              <a:gd name="connsiteX1" fmla="*/ 3562 w 10266"/>
              <a:gd name="connsiteY1" fmla="*/ 0 h 10129"/>
              <a:gd name="connsiteX2" fmla="*/ 10265 w 10266"/>
              <a:gd name="connsiteY2" fmla="*/ 6 h 10129"/>
              <a:gd name="connsiteX3" fmla="*/ 10264 w 10266"/>
              <a:gd name="connsiteY3" fmla="*/ 10129 h 10129"/>
              <a:gd name="connsiteX4" fmla="*/ 0 w 10266"/>
              <a:gd name="connsiteY4" fmla="*/ 10097 h 10129"/>
              <a:gd name="connsiteX0" fmla="*/ 0 w 10266"/>
              <a:gd name="connsiteY0" fmla="*/ 10091 h 10123"/>
              <a:gd name="connsiteX1" fmla="*/ 2848 w 10266"/>
              <a:gd name="connsiteY1" fmla="*/ 16 h 10123"/>
              <a:gd name="connsiteX2" fmla="*/ 10265 w 10266"/>
              <a:gd name="connsiteY2" fmla="*/ 0 h 10123"/>
              <a:gd name="connsiteX3" fmla="*/ 10264 w 10266"/>
              <a:gd name="connsiteY3" fmla="*/ 10123 h 10123"/>
              <a:gd name="connsiteX4" fmla="*/ 0 w 10266"/>
              <a:gd name="connsiteY4" fmla="*/ 10091 h 10123"/>
              <a:gd name="connsiteX0" fmla="*/ 0 w 9967"/>
              <a:gd name="connsiteY0" fmla="*/ 10113 h 10123"/>
              <a:gd name="connsiteX1" fmla="*/ 2549 w 9967"/>
              <a:gd name="connsiteY1" fmla="*/ 16 h 10123"/>
              <a:gd name="connsiteX2" fmla="*/ 9966 w 9967"/>
              <a:gd name="connsiteY2" fmla="*/ 0 h 10123"/>
              <a:gd name="connsiteX3" fmla="*/ 9965 w 9967"/>
              <a:gd name="connsiteY3" fmla="*/ 10123 h 10123"/>
              <a:gd name="connsiteX4" fmla="*/ 0 w 9967"/>
              <a:gd name="connsiteY4" fmla="*/ 10113 h 10123"/>
              <a:gd name="connsiteX0" fmla="*/ 0 w 10000"/>
              <a:gd name="connsiteY0" fmla="*/ 9990 h 10000"/>
              <a:gd name="connsiteX1" fmla="*/ 1670 w 10000"/>
              <a:gd name="connsiteY1" fmla="*/ 16 h 10000"/>
              <a:gd name="connsiteX2" fmla="*/ 9999 w 10000"/>
              <a:gd name="connsiteY2" fmla="*/ 0 h 10000"/>
              <a:gd name="connsiteX3" fmla="*/ 9998 w 10000"/>
              <a:gd name="connsiteY3" fmla="*/ 10000 h 10000"/>
              <a:gd name="connsiteX4" fmla="*/ 0 w 10000"/>
              <a:gd name="connsiteY4" fmla="*/ 99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990"/>
                </a:moveTo>
                <a:lnTo>
                  <a:pt x="1670" y="16"/>
                </a:lnTo>
                <a:lnTo>
                  <a:pt x="9999" y="0"/>
                </a:lnTo>
                <a:cubicBezTo>
                  <a:pt x="10006" y="3313"/>
                  <a:pt x="9991" y="6687"/>
                  <a:pt x="9998" y="10000"/>
                </a:cubicBezTo>
                <a:lnTo>
                  <a:pt x="0" y="9990"/>
                </a:lnTo>
                <a:close/>
              </a:path>
            </a:pathLst>
          </a:custGeom>
          <a:solidFill>
            <a:schemeClr val="tx2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F9088-FA0A-18AF-3725-786CAB6A7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6120" y="1392494"/>
            <a:ext cx="425295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28666-3832-03D2-EEB1-BFF159286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6119" y="3970324"/>
            <a:ext cx="4252959" cy="6842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9B57-0F2C-ECEA-4B5E-AFD59A81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DE35D-D87B-40A9-A2FD-24F447AB93A5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8325C-2635-F574-4D3C-F4D37A76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CE32D-5AC8-3F9A-630D-AB3C0F90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7A006F-6281-2D21-B704-840E15ED8BE4}"/>
              </a:ext>
            </a:extLst>
          </p:cNvPr>
          <p:cNvGrpSpPr/>
          <p:nvPr userDrawn="1"/>
        </p:nvGrpSpPr>
        <p:grpSpPr>
          <a:xfrm>
            <a:off x="10465070" y="1369619"/>
            <a:ext cx="410847" cy="45749"/>
            <a:chOff x="1784618" y="2973108"/>
            <a:chExt cx="164142" cy="7304"/>
          </a:xfrm>
          <a:solidFill>
            <a:schemeClr val="bg1"/>
          </a:solidFill>
        </p:grpSpPr>
        <p:sp>
          <p:nvSpPr>
            <p:cNvPr id="15" name="Rectangle 1533">
              <a:extLst>
                <a:ext uri="{FF2B5EF4-FFF2-40B4-BE49-F238E27FC236}">
                  <a16:creationId xmlns:a16="http://schemas.microsoft.com/office/drawing/2014/main" id="{6BBDB915-4A02-AF46-C8E2-FCB6D4B132FC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Rectangle 1534">
              <a:extLst>
                <a:ext uri="{FF2B5EF4-FFF2-40B4-BE49-F238E27FC236}">
                  <a16:creationId xmlns:a16="http://schemas.microsoft.com/office/drawing/2014/main" id="{E94FA7DD-9A22-DEDE-DB09-91B07D63DD0B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535">
              <a:extLst>
                <a:ext uri="{FF2B5EF4-FFF2-40B4-BE49-F238E27FC236}">
                  <a16:creationId xmlns:a16="http://schemas.microsoft.com/office/drawing/2014/main" id="{9EF5C937-027D-602D-504B-49234266380D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219B461A-FB21-CC04-43FD-3961ED3DA7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135055" y="2577812"/>
            <a:ext cx="10803188" cy="3407063"/>
          </a:xfrm>
          <a:custGeom>
            <a:avLst/>
            <a:gdLst>
              <a:gd name="connsiteX0" fmla="*/ 639510 w 10803188"/>
              <a:gd name="connsiteY0" fmla="*/ 0 h 3407063"/>
              <a:gd name="connsiteX1" fmla="*/ 10803188 w 10803188"/>
              <a:gd name="connsiteY1" fmla="*/ 0 h 3407063"/>
              <a:gd name="connsiteX2" fmla="*/ 10163678 w 10803188"/>
              <a:gd name="connsiteY2" fmla="*/ 3407063 h 3407063"/>
              <a:gd name="connsiteX3" fmla="*/ 0 w 10803188"/>
              <a:gd name="connsiteY3" fmla="*/ 3407063 h 3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3188" h="3407063">
                <a:moveTo>
                  <a:pt x="639510" y="0"/>
                </a:moveTo>
                <a:lnTo>
                  <a:pt x="10803188" y="0"/>
                </a:lnTo>
                <a:lnTo>
                  <a:pt x="10163678" y="3407063"/>
                </a:lnTo>
                <a:lnTo>
                  <a:pt x="0" y="3407063"/>
                </a:lnTo>
                <a:close/>
              </a:path>
            </a:pathLst>
          </a:cu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21" name="Picture 20" descr="A blue and red logo&#10;&#10;AI-generated content may be incorrect.">
            <a:extLst>
              <a:ext uri="{FF2B5EF4-FFF2-40B4-BE49-F238E27FC236}">
                <a16:creationId xmlns:a16="http://schemas.microsoft.com/office/drawing/2014/main" id="{3EEAAFD1-0A97-E508-47FF-EFCE88A4A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8" y="402030"/>
            <a:ext cx="3159522" cy="9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92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YSASP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D3E504E-CE75-FD44-21D1-AE112FD71756}"/>
              </a:ext>
            </a:extLst>
          </p:cNvPr>
          <p:cNvSpPr/>
          <p:nvPr userDrawn="1"/>
        </p:nvSpPr>
        <p:spPr>
          <a:xfrm>
            <a:off x="0" y="0"/>
            <a:ext cx="7056119" cy="6879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Data 75">
            <a:extLst>
              <a:ext uri="{FF2B5EF4-FFF2-40B4-BE49-F238E27FC236}">
                <a16:creationId xmlns:a16="http://schemas.microsoft.com/office/drawing/2014/main" id="{7B0A89A1-E235-D24F-A6C6-21D2E2C269E4}"/>
              </a:ext>
            </a:extLst>
          </p:cNvPr>
          <p:cNvSpPr>
            <a:spLocks/>
          </p:cNvSpPr>
          <p:nvPr userDrawn="1"/>
        </p:nvSpPr>
        <p:spPr>
          <a:xfrm>
            <a:off x="4419600" y="0"/>
            <a:ext cx="7772400" cy="687971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020"/>
              <a:gd name="connsiteY0" fmla="*/ 10000 h 10061"/>
              <a:gd name="connsiteX1" fmla="*/ 2000 w 10020"/>
              <a:gd name="connsiteY1" fmla="*/ 0 h 10061"/>
              <a:gd name="connsiteX2" fmla="*/ 10000 w 10020"/>
              <a:gd name="connsiteY2" fmla="*/ 0 h 10061"/>
              <a:gd name="connsiteX3" fmla="*/ 10020 w 10020"/>
              <a:gd name="connsiteY3" fmla="*/ 10061 h 10061"/>
              <a:gd name="connsiteX4" fmla="*/ 0 w 10020"/>
              <a:gd name="connsiteY4" fmla="*/ 10000 h 10061"/>
              <a:gd name="connsiteX0" fmla="*/ 0 w 10098"/>
              <a:gd name="connsiteY0" fmla="*/ 10091 h 10091"/>
              <a:gd name="connsiteX1" fmla="*/ 2078 w 10098"/>
              <a:gd name="connsiteY1" fmla="*/ 0 h 10091"/>
              <a:gd name="connsiteX2" fmla="*/ 10078 w 10098"/>
              <a:gd name="connsiteY2" fmla="*/ 0 h 10091"/>
              <a:gd name="connsiteX3" fmla="*/ 10098 w 10098"/>
              <a:gd name="connsiteY3" fmla="*/ 10061 h 10091"/>
              <a:gd name="connsiteX4" fmla="*/ 0 w 10098"/>
              <a:gd name="connsiteY4" fmla="*/ 10091 h 10091"/>
              <a:gd name="connsiteX0" fmla="*/ 0 w 10078"/>
              <a:gd name="connsiteY0" fmla="*/ 10045 h 10061"/>
              <a:gd name="connsiteX1" fmla="*/ 2058 w 10078"/>
              <a:gd name="connsiteY1" fmla="*/ 0 h 10061"/>
              <a:gd name="connsiteX2" fmla="*/ 10058 w 10078"/>
              <a:gd name="connsiteY2" fmla="*/ 0 h 10061"/>
              <a:gd name="connsiteX3" fmla="*/ 10078 w 10078"/>
              <a:gd name="connsiteY3" fmla="*/ 10061 h 10061"/>
              <a:gd name="connsiteX4" fmla="*/ 0 w 10078"/>
              <a:gd name="connsiteY4" fmla="*/ 10045 h 10061"/>
              <a:gd name="connsiteX0" fmla="*/ 0 w 10285"/>
              <a:gd name="connsiteY0" fmla="*/ 10091 h 10091"/>
              <a:gd name="connsiteX1" fmla="*/ 2265 w 10285"/>
              <a:gd name="connsiteY1" fmla="*/ 0 h 10091"/>
              <a:gd name="connsiteX2" fmla="*/ 10265 w 10285"/>
              <a:gd name="connsiteY2" fmla="*/ 0 h 10091"/>
              <a:gd name="connsiteX3" fmla="*/ 10285 w 10285"/>
              <a:gd name="connsiteY3" fmla="*/ 10061 h 10091"/>
              <a:gd name="connsiteX4" fmla="*/ 0 w 10285"/>
              <a:gd name="connsiteY4" fmla="*/ 10091 h 10091"/>
              <a:gd name="connsiteX0" fmla="*/ 0 w 10285"/>
              <a:gd name="connsiteY0" fmla="*/ 10091 h 10091"/>
              <a:gd name="connsiteX1" fmla="*/ 3526 w 10285"/>
              <a:gd name="connsiteY1" fmla="*/ 30 h 10091"/>
              <a:gd name="connsiteX2" fmla="*/ 10265 w 10285"/>
              <a:gd name="connsiteY2" fmla="*/ 0 h 10091"/>
              <a:gd name="connsiteX3" fmla="*/ 10285 w 10285"/>
              <a:gd name="connsiteY3" fmla="*/ 10061 h 10091"/>
              <a:gd name="connsiteX4" fmla="*/ 0 w 10285"/>
              <a:gd name="connsiteY4" fmla="*/ 10091 h 10091"/>
              <a:gd name="connsiteX0" fmla="*/ 0 w 10285"/>
              <a:gd name="connsiteY0" fmla="*/ 10097 h 10097"/>
              <a:gd name="connsiteX1" fmla="*/ 3562 w 10285"/>
              <a:gd name="connsiteY1" fmla="*/ 0 h 10097"/>
              <a:gd name="connsiteX2" fmla="*/ 10265 w 10285"/>
              <a:gd name="connsiteY2" fmla="*/ 6 h 10097"/>
              <a:gd name="connsiteX3" fmla="*/ 10285 w 10285"/>
              <a:gd name="connsiteY3" fmla="*/ 10067 h 10097"/>
              <a:gd name="connsiteX4" fmla="*/ 0 w 10285"/>
              <a:gd name="connsiteY4" fmla="*/ 10097 h 10097"/>
              <a:gd name="connsiteX0" fmla="*/ 0 w 10265"/>
              <a:gd name="connsiteY0" fmla="*/ 10097 h 10098"/>
              <a:gd name="connsiteX1" fmla="*/ 3562 w 10265"/>
              <a:gd name="connsiteY1" fmla="*/ 0 h 10098"/>
              <a:gd name="connsiteX2" fmla="*/ 10265 w 10265"/>
              <a:gd name="connsiteY2" fmla="*/ 6 h 10098"/>
              <a:gd name="connsiteX3" fmla="*/ 10223 w 10265"/>
              <a:gd name="connsiteY3" fmla="*/ 10098 h 10098"/>
              <a:gd name="connsiteX4" fmla="*/ 0 w 10265"/>
              <a:gd name="connsiteY4" fmla="*/ 10097 h 10098"/>
              <a:gd name="connsiteX0" fmla="*/ 0 w 10266"/>
              <a:gd name="connsiteY0" fmla="*/ 10097 h 10129"/>
              <a:gd name="connsiteX1" fmla="*/ 3562 w 10266"/>
              <a:gd name="connsiteY1" fmla="*/ 0 h 10129"/>
              <a:gd name="connsiteX2" fmla="*/ 10265 w 10266"/>
              <a:gd name="connsiteY2" fmla="*/ 6 h 10129"/>
              <a:gd name="connsiteX3" fmla="*/ 10264 w 10266"/>
              <a:gd name="connsiteY3" fmla="*/ 10129 h 10129"/>
              <a:gd name="connsiteX4" fmla="*/ 0 w 10266"/>
              <a:gd name="connsiteY4" fmla="*/ 10097 h 10129"/>
              <a:gd name="connsiteX0" fmla="*/ 0 w 10266"/>
              <a:gd name="connsiteY0" fmla="*/ 10091 h 10123"/>
              <a:gd name="connsiteX1" fmla="*/ 2848 w 10266"/>
              <a:gd name="connsiteY1" fmla="*/ 16 h 10123"/>
              <a:gd name="connsiteX2" fmla="*/ 10265 w 10266"/>
              <a:gd name="connsiteY2" fmla="*/ 0 h 10123"/>
              <a:gd name="connsiteX3" fmla="*/ 10264 w 10266"/>
              <a:gd name="connsiteY3" fmla="*/ 10123 h 10123"/>
              <a:gd name="connsiteX4" fmla="*/ 0 w 10266"/>
              <a:gd name="connsiteY4" fmla="*/ 10091 h 10123"/>
              <a:gd name="connsiteX0" fmla="*/ 0 w 9967"/>
              <a:gd name="connsiteY0" fmla="*/ 10113 h 10123"/>
              <a:gd name="connsiteX1" fmla="*/ 2549 w 9967"/>
              <a:gd name="connsiteY1" fmla="*/ 16 h 10123"/>
              <a:gd name="connsiteX2" fmla="*/ 9966 w 9967"/>
              <a:gd name="connsiteY2" fmla="*/ 0 h 10123"/>
              <a:gd name="connsiteX3" fmla="*/ 9965 w 9967"/>
              <a:gd name="connsiteY3" fmla="*/ 10123 h 10123"/>
              <a:gd name="connsiteX4" fmla="*/ 0 w 9967"/>
              <a:gd name="connsiteY4" fmla="*/ 10113 h 10123"/>
              <a:gd name="connsiteX0" fmla="*/ 0 w 10000"/>
              <a:gd name="connsiteY0" fmla="*/ 9990 h 10000"/>
              <a:gd name="connsiteX1" fmla="*/ 1670 w 10000"/>
              <a:gd name="connsiteY1" fmla="*/ 16 h 10000"/>
              <a:gd name="connsiteX2" fmla="*/ 9999 w 10000"/>
              <a:gd name="connsiteY2" fmla="*/ 0 h 10000"/>
              <a:gd name="connsiteX3" fmla="*/ 9998 w 10000"/>
              <a:gd name="connsiteY3" fmla="*/ 10000 h 10000"/>
              <a:gd name="connsiteX4" fmla="*/ 0 w 10000"/>
              <a:gd name="connsiteY4" fmla="*/ 999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9990"/>
                </a:moveTo>
                <a:lnTo>
                  <a:pt x="1670" y="16"/>
                </a:lnTo>
                <a:lnTo>
                  <a:pt x="9999" y="0"/>
                </a:lnTo>
                <a:cubicBezTo>
                  <a:pt x="10006" y="3313"/>
                  <a:pt x="9991" y="6687"/>
                  <a:pt x="9998" y="10000"/>
                </a:cubicBezTo>
                <a:lnTo>
                  <a:pt x="0" y="9990"/>
                </a:lnTo>
                <a:close/>
              </a:path>
            </a:pathLst>
          </a:custGeom>
          <a:solidFill>
            <a:schemeClr val="accent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5F9088-FA0A-18AF-3725-786CAB6A7C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6120" y="1392494"/>
            <a:ext cx="4252959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B28666-3832-03D2-EEB1-BFF1592864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6119" y="3970324"/>
            <a:ext cx="4252959" cy="6842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  <a:latin typeface="Poppins" panose="00000800000000000000" pitchFamily="2" charset="0"/>
                <a:cs typeface="Poppins" panose="000008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B9B57-0F2C-ECEA-4B5E-AFD59A81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DE35D-D87B-40A9-A2FD-24F447AB93A5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8325C-2635-F574-4D3C-F4D37A76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CE32D-5AC8-3F9A-630D-AB3C0F90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47A006F-6281-2D21-B704-840E15ED8BE4}"/>
              </a:ext>
            </a:extLst>
          </p:cNvPr>
          <p:cNvGrpSpPr/>
          <p:nvPr userDrawn="1"/>
        </p:nvGrpSpPr>
        <p:grpSpPr>
          <a:xfrm>
            <a:off x="10465070" y="1369619"/>
            <a:ext cx="410847" cy="45749"/>
            <a:chOff x="1784618" y="2973108"/>
            <a:chExt cx="164142" cy="7304"/>
          </a:xfrm>
          <a:solidFill>
            <a:schemeClr val="bg1"/>
          </a:solidFill>
        </p:grpSpPr>
        <p:sp>
          <p:nvSpPr>
            <p:cNvPr id="15" name="Rectangle 1533">
              <a:extLst>
                <a:ext uri="{FF2B5EF4-FFF2-40B4-BE49-F238E27FC236}">
                  <a16:creationId xmlns:a16="http://schemas.microsoft.com/office/drawing/2014/main" id="{6BBDB915-4A02-AF46-C8E2-FCB6D4B132FC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6" name="Rectangle 1534">
              <a:extLst>
                <a:ext uri="{FF2B5EF4-FFF2-40B4-BE49-F238E27FC236}">
                  <a16:creationId xmlns:a16="http://schemas.microsoft.com/office/drawing/2014/main" id="{E94FA7DD-9A22-DEDE-DB09-91B07D63DD0B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7" name="Rectangle 1535">
              <a:extLst>
                <a:ext uri="{FF2B5EF4-FFF2-40B4-BE49-F238E27FC236}">
                  <a16:creationId xmlns:a16="http://schemas.microsoft.com/office/drawing/2014/main" id="{9EF5C937-027D-602D-504B-49234266380D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1" name="Picture 20" descr="A blue and red logo&#10;&#10;AI-generated content may be incorrect.">
            <a:extLst>
              <a:ext uri="{FF2B5EF4-FFF2-40B4-BE49-F238E27FC236}">
                <a16:creationId xmlns:a16="http://schemas.microsoft.com/office/drawing/2014/main" id="{3EEAAFD1-0A97-E508-47FF-EFCE88A4A3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08" y="402030"/>
            <a:ext cx="3159522" cy="9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31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YSASP  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lowchart: Data 21">
            <a:extLst>
              <a:ext uri="{FF2B5EF4-FFF2-40B4-BE49-F238E27FC236}">
                <a16:creationId xmlns:a16="http://schemas.microsoft.com/office/drawing/2014/main" id="{8DE9C523-CDD2-ADFB-9F89-1A0AE42D797E}"/>
              </a:ext>
            </a:extLst>
          </p:cNvPr>
          <p:cNvSpPr/>
          <p:nvPr userDrawn="1"/>
        </p:nvSpPr>
        <p:spPr>
          <a:xfrm flipH="1" flipV="1">
            <a:off x="5804998" y="304810"/>
            <a:ext cx="4665518" cy="6858000"/>
          </a:xfrm>
          <a:prstGeom prst="flowChartInputOutpu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Flowchart: Data 6">
            <a:extLst>
              <a:ext uri="{FF2B5EF4-FFF2-40B4-BE49-F238E27FC236}">
                <a16:creationId xmlns:a16="http://schemas.microsoft.com/office/drawing/2014/main" id="{11659928-CEF0-896D-E293-982809E2218F}"/>
              </a:ext>
            </a:extLst>
          </p:cNvPr>
          <p:cNvSpPr/>
          <p:nvPr userDrawn="1"/>
        </p:nvSpPr>
        <p:spPr>
          <a:xfrm flipH="1" flipV="1">
            <a:off x="5426885" y="0"/>
            <a:ext cx="4665518" cy="6858000"/>
          </a:xfrm>
          <a:prstGeom prst="flowChartInputOutpu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75CF29-0015-E77B-E91D-21790D9B62D8}"/>
              </a:ext>
            </a:extLst>
          </p:cNvPr>
          <p:cNvGrpSpPr/>
          <p:nvPr userDrawn="1"/>
        </p:nvGrpSpPr>
        <p:grpSpPr>
          <a:xfrm>
            <a:off x="1505506" y="1059773"/>
            <a:ext cx="410847" cy="45749"/>
            <a:chOff x="1784618" y="2973108"/>
            <a:chExt cx="164142" cy="7304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59B036AC-EF03-00E2-C916-D9ADE7A4B86E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C6B1C26B-6E0F-CEDE-E96A-414B9065C710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4D2BF1C-2007-8FC5-30A6-3E1E4237A7AE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6" name="Picture Placeholder 9">
            <a:extLst>
              <a:ext uri="{FF2B5EF4-FFF2-40B4-BE49-F238E27FC236}">
                <a16:creationId xmlns:a16="http://schemas.microsoft.com/office/drawing/2014/main" id="{B7C8647D-7FED-95A4-EE9E-E32B3D4FFB0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592880" y="873125"/>
            <a:ext cx="3462655" cy="5111750"/>
          </a:xfrm>
          <a:custGeom>
            <a:avLst/>
            <a:gdLst>
              <a:gd name="connsiteX0" fmla="*/ 865664 w 3462655"/>
              <a:gd name="connsiteY0" fmla="*/ 0 h 5111750"/>
              <a:gd name="connsiteX1" fmla="*/ 3462655 w 3462655"/>
              <a:gd name="connsiteY1" fmla="*/ 0 h 5111750"/>
              <a:gd name="connsiteX2" fmla="*/ 2596991 w 3462655"/>
              <a:gd name="connsiteY2" fmla="*/ 5111750 h 5111750"/>
              <a:gd name="connsiteX3" fmla="*/ 0 w 3462655"/>
              <a:gd name="connsiteY3" fmla="*/ 5111750 h 511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2655" h="5111750">
                <a:moveTo>
                  <a:pt x="865664" y="0"/>
                </a:moveTo>
                <a:lnTo>
                  <a:pt x="3462655" y="0"/>
                </a:lnTo>
                <a:lnTo>
                  <a:pt x="2596991" y="5111750"/>
                </a:lnTo>
                <a:lnTo>
                  <a:pt x="0" y="5111750"/>
                </a:lnTo>
                <a:close/>
              </a:path>
            </a:pathLst>
          </a:cu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27" name="Picture Placeholder 6">
            <a:extLst>
              <a:ext uri="{FF2B5EF4-FFF2-40B4-BE49-F238E27FC236}">
                <a16:creationId xmlns:a16="http://schemas.microsoft.com/office/drawing/2014/main" id="{3642252B-1BB2-6024-1B35-0E8EDA3EB4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73242" y="873125"/>
            <a:ext cx="3462655" cy="5111750"/>
          </a:xfrm>
          <a:custGeom>
            <a:avLst/>
            <a:gdLst>
              <a:gd name="connsiteX0" fmla="*/ 865664 w 3462655"/>
              <a:gd name="connsiteY0" fmla="*/ 0 h 5111750"/>
              <a:gd name="connsiteX1" fmla="*/ 3462655 w 3462655"/>
              <a:gd name="connsiteY1" fmla="*/ 0 h 5111750"/>
              <a:gd name="connsiteX2" fmla="*/ 2596991 w 3462655"/>
              <a:gd name="connsiteY2" fmla="*/ 5111750 h 5111750"/>
              <a:gd name="connsiteX3" fmla="*/ 0 w 3462655"/>
              <a:gd name="connsiteY3" fmla="*/ 5111750 h 511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2655" h="5111750">
                <a:moveTo>
                  <a:pt x="865664" y="0"/>
                </a:moveTo>
                <a:lnTo>
                  <a:pt x="3462655" y="0"/>
                </a:lnTo>
                <a:lnTo>
                  <a:pt x="2596991" y="5111750"/>
                </a:lnTo>
                <a:lnTo>
                  <a:pt x="0" y="5111750"/>
                </a:lnTo>
                <a:close/>
              </a:path>
            </a:pathLst>
          </a:cu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28" name="Picture 27" descr="A blue and red logo&#10;&#10;AI-generated content may be incorrect.">
            <a:extLst>
              <a:ext uri="{FF2B5EF4-FFF2-40B4-BE49-F238E27FC236}">
                <a16:creationId xmlns:a16="http://schemas.microsoft.com/office/drawing/2014/main" id="{0022E593-0A43-71AE-A425-979232B5D5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075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202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KYSASP Bas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EDFE3-E7D7-6551-7E40-1CAF8780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4F850-81FA-B175-5C8A-DC3CE8059300}"/>
              </a:ext>
            </a:extLst>
          </p:cNvPr>
          <p:cNvGrpSpPr/>
          <p:nvPr userDrawn="1"/>
        </p:nvGrpSpPr>
        <p:grpSpPr>
          <a:xfrm rot="16200000">
            <a:off x="5841141" y="978777"/>
            <a:ext cx="502926" cy="10435782"/>
            <a:chOff x="10777850" y="-4803435"/>
            <a:chExt cx="502926" cy="10788312"/>
          </a:xfrm>
          <a:solidFill>
            <a:schemeClr val="bg1"/>
          </a:solidFill>
        </p:grpSpPr>
        <p:cxnSp>
          <p:nvCxnSpPr>
            <p:cNvPr id="10" name="Google Shape;237;p36">
              <a:extLst>
                <a:ext uri="{FF2B5EF4-FFF2-40B4-BE49-F238E27FC236}">
                  <a16:creationId xmlns:a16="http://schemas.microsoft.com/office/drawing/2014/main" id="{AB2C6393-BEE5-524C-14B1-A771440E57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6137" y="369740"/>
              <a:ext cx="10346352" cy="1"/>
            </a:xfrm>
            <a:prstGeom prst="straightConnector1">
              <a:avLst/>
            </a:prstGeom>
            <a:grpFill/>
            <a:ln w="63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pic>
          <p:nvPicPr>
            <p:cNvPr id="11" name="Graphic 10" descr="Airplane outline">
              <a:extLst>
                <a:ext uri="{FF2B5EF4-FFF2-40B4-BE49-F238E27FC236}">
                  <a16:creationId xmlns:a16="http://schemas.microsoft.com/office/drawing/2014/main" id="{AC5F7753-AE8B-3D0F-8A9D-C87161877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777850" y="5481957"/>
              <a:ext cx="502926" cy="5029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CC9C05-09AC-A777-765A-9E9BB196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007D-8859-769D-B968-0216A847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7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5246AEC-38E8-8586-3EC0-17DA4CBBB3A6}"/>
              </a:ext>
            </a:extLst>
          </p:cNvPr>
          <p:cNvGrpSpPr/>
          <p:nvPr userDrawn="1"/>
        </p:nvGrpSpPr>
        <p:grpSpPr>
          <a:xfrm>
            <a:off x="838200" y="342250"/>
            <a:ext cx="410847" cy="45749"/>
            <a:chOff x="1784618" y="2973108"/>
            <a:chExt cx="164142" cy="7304"/>
          </a:xfrm>
        </p:grpSpPr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834C085D-FD4B-0655-5989-8423FDB039E1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2" name="Rectangle 31">
              <a:extLst>
                <a:ext uri="{FF2B5EF4-FFF2-40B4-BE49-F238E27FC236}">
                  <a16:creationId xmlns:a16="http://schemas.microsoft.com/office/drawing/2014/main" id="{D2CC5A42-14BE-B512-0D49-3CC799ABF14C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Rectangle 32">
              <a:extLst>
                <a:ext uri="{FF2B5EF4-FFF2-40B4-BE49-F238E27FC236}">
                  <a16:creationId xmlns:a16="http://schemas.microsoft.com/office/drawing/2014/main" id="{15706DCC-C381-2C3F-F107-B006B4FA059F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D7E1639-49F0-F731-7E6B-F5A5E6A6F7EC}"/>
              </a:ext>
            </a:extLst>
          </p:cNvPr>
          <p:cNvGrpSpPr/>
          <p:nvPr userDrawn="1"/>
        </p:nvGrpSpPr>
        <p:grpSpPr>
          <a:xfrm rot="16200000">
            <a:off x="5654165" y="1264177"/>
            <a:ext cx="502926" cy="10134855"/>
            <a:chOff x="10777850" y="-4492342"/>
            <a:chExt cx="502926" cy="10477219"/>
          </a:xfrm>
        </p:grpSpPr>
        <p:cxnSp>
          <p:nvCxnSpPr>
            <p:cNvPr id="55" name="Google Shape;237;p36">
              <a:extLst>
                <a:ext uri="{FF2B5EF4-FFF2-40B4-BE49-F238E27FC236}">
                  <a16:creationId xmlns:a16="http://schemas.microsoft.com/office/drawing/2014/main" id="{E092973D-C947-96B4-FADE-097D626DCB8C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rot="5400000" flipV="1">
              <a:off x="5996531" y="510138"/>
              <a:ext cx="10035260" cy="30300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pic>
          <p:nvPicPr>
            <p:cNvPr id="56" name="Graphic 55" descr="Airplane outline">
              <a:extLst>
                <a:ext uri="{FF2B5EF4-FFF2-40B4-BE49-F238E27FC236}">
                  <a16:creationId xmlns:a16="http://schemas.microsoft.com/office/drawing/2014/main" id="{5E02799F-A46D-027E-0E2B-F3AA7F837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0800000">
              <a:off x="10777850" y="5481957"/>
              <a:ext cx="502926" cy="502920"/>
            </a:xfrm>
            <a:prstGeom prst="rect">
              <a:avLst/>
            </a:prstGeom>
          </p:spPr>
        </p:pic>
      </p:grpSp>
      <p:pic>
        <p:nvPicPr>
          <p:cNvPr id="7" name="Picture 6" descr="A blue and red logo&#10;&#10;AI-generated content may be incorrect.">
            <a:extLst>
              <a:ext uri="{FF2B5EF4-FFF2-40B4-BE49-F238E27FC236}">
                <a16:creationId xmlns:a16="http://schemas.microsoft.com/office/drawing/2014/main" id="{8EA24F5B-8411-E8D9-18D0-E1E7E52413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385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0230-3C25-B1D4-D523-ECD5131D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74D4-D06E-06DE-2B13-4F6A4B23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F35B-6FD9-49C7-04B0-66200145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E577-C728-F5D8-6651-3BB6555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6B-38F7-2532-F3D8-EB595962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630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YSASP Bas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D88-2096-6935-A96E-B14E48654B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413E04F-4D80-6DBD-A163-DD0BD6F4B87E}"/>
              </a:ext>
            </a:extLst>
          </p:cNvPr>
          <p:cNvSpPr/>
          <p:nvPr userDrawn="1"/>
        </p:nvSpPr>
        <p:spPr>
          <a:xfrm flipH="1">
            <a:off x="-1" y="0"/>
            <a:ext cx="6377651" cy="6858000"/>
          </a:xfrm>
          <a:prstGeom prst="parallelogram">
            <a:avLst>
              <a:gd name="adj" fmla="val 3904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F87659A-D243-2451-F33E-F52C3DAEC957}"/>
              </a:ext>
            </a:extLst>
          </p:cNvPr>
          <p:cNvSpPr/>
          <p:nvPr userDrawn="1"/>
        </p:nvSpPr>
        <p:spPr>
          <a:xfrm>
            <a:off x="-301990" y="0"/>
            <a:ext cx="6709524" cy="6858000"/>
          </a:xfrm>
          <a:prstGeom prst="parallelogram">
            <a:avLst>
              <a:gd name="adj" fmla="val 5069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0DAE63-789B-4121-BEBD-8B10C8EC51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923888"/>
            <a:ext cx="5591175" cy="2644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255634-55C5-0043-2BFF-C4CA0A648DE8}"/>
              </a:ext>
            </a:extLst>
          </p:cNvPr>
          <p:cNvGrpSpPr/>
          <p:nvPr userDrawn="1"/>
        </p:nvGrpSpPr>
        <p:grpSpPr>
          <a:xfrm>
            <a:off x="6230252" y="1059773"/>
            <a:ext cx="410847" cy="45749"/>
            <a:chOff x="1784618" y="2973108"/>
            <a:chExt cx="164142" cy="7304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19D62E4C-DFBF-DE53-D00E-F1052D4D477D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7E4FCFA5-DCEC-E970-6422-B0DDB282C0BB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A49AA4B3-DB9C-4AEA-40F2-3A5CF05C323A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0" name="Picture 19" descr="A blue and red logo&#10;&#10;AI-generated content may be incorrect.">
            <a:extLst>
              <a:ext uri="{FF2B5EF4-FFF2-40B4-BE49-F238E27FC236}">
                <a16:creationId xmlns:a16="http://schemas.microsoft.com/office/drawing/2014/main" id="{A50C142F-B9BD-3883-CF12-5B5260853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303252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096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YSASP Bas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92AD88-2096-6935-A96E-B14E48654B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3413E04F-4D80-6DBD-A163-DD0BD6F4B87E}"/>
              </a:ext>
            </a:extLst>
          </p:cNvPr>
          <p:cNvSpPr/>
          <p:nvPr userDrawn="1"/>
        </p:nvSpPr>
        <p:spPr>
          <a:xfrm flipH="1">
            <a:off x="-2824084" y="0"/>
            <a:ext cx="6377651" cy="6858000"/>
          </a:xfrm>
          <a:prstGeom prst="parallelogram">
            <a:avLst>
              <a:gd name="adj" fmla="val 39049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DF87659A-D243-2451-F33E-F52C3DAEC957}"/>
              </a:ext>
            </a:extLst>
          </p:cNvPr>
          <p:cNvSpPr/>
          <p:nvPr userDrawn="1"/>
        </p:nvSpPr>
        <p:spPr>
          <a:xfrm>
            <a:off x="-3597853" y="0"/>
            <a:ext cx="6709524" cy="6858000"/>
          </a:xfrm>
          <a:prstGeom prst="parallelogram">
            <a:avLst>
              <a:gd name="adj" fmla="val 5069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F0DAE63-789B-4121-BEBD-8B10C8EC51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923888"/>
            <a:ext cx="5591175" cy="264495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255634-55C5-0043-2BFF-C4CA0A648DE8}"/>
              </a:ext>
            </a:extLst>
          </p:cNvPr>
          <p:cNvGrpSpPr/>
          <p:nvPr userDrawn="1"/>
        </p:nvGrpSpPr>
        <p:grpSpPr>
          <a:xfrm>
            <a:off x="6230252" y="1059773"/>
            <a:ext cx="410847" cy="45749"/>
            <a:chOff x="1784618" y="2973108"/>
            <a:chExt cx="164142" cy="7304"/>
          </a:xfrm>
        </p:grpSpPr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19D62E4C-DFBF-DE53-D00E-F1052D4D477D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7E4FCFA5-DCEC-E970-6422-B0DDB282C0BB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A49AA4B3-DB9C-4AEA-40F2-3A5CF05C323A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0" name="Picture 19" descr="A blue and red logo&#10;&#10;AI-generated content may be incorrect.">
            <a:extLst>
              <a:ext uri="{FF2B5EF4-FFF2-40B4-BE49-F238E27FC236}">
                <a16:creationId xmlns:a16="http://schemas.microsoft.com/office/drawing/2014/main" id="{A50C142F-B9BD-3883-CF12-5B5260853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303252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20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KYSASP 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EDFE3-E7D7-6551-7E40-1CAF8780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red logo&#10;&#10;AI-generated content may be incorrect.">
            <a:extLst>
              <a:ext uri="{FF2B5EF4-FFF2-40B4-BE49-F238E27FC236}">
                <a16:creationId xmlns:a16="http://schemas.microsoft.com/office/drawing/2014/main" id="{8EA24F5B-8411-E8D9-18D0-E1E7E5241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57EACA28-4640-9518-20F9-FFAA44D9BF64}"/>
              </a:ext>
            </a:extLst>
          </p:cNvPr>
          <p:cNvSpPr/>
          <p:nvPr userDrawn="1"/>
        </p:nvSpPr>
        <p:spPr>
          <a:xfrm>
            <a:off x="9044606" y="0"/>
            <a:ext cx="8697466" cy="6901338"/>
          </a:xfrm>
          <a:prstGeom prst="parallelogram">
            <a:avLst>
              <a:gd name="adj" fmla="val 16832"/>
            </a:avLst>
          </a:prstGeom>
          <a:solidFill>
            <a:schemeClr val="accent2">
              <a:lumMod val="20000"/>
              <a:lumOff val="8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D4F850-81FA-B175-5C8A-DC3CE8059300}"/>
              </a:ext>
            </a:extLst>
          </p:cNvPr>
          <p:cNvGrpSpPr/>
          <p:nvPr userDrawn="1"/>
        </p:nvGrpSpPr>
        <p:grpSpPr>
          <a:xfrm rot="16200000">
            <a:off x="5841141" y="978777"/>
            <a:ext cx="502926" cy="10435782"/>
            <a:chOff x="10777850" y="-4803435"/>
            <a:chExt cx="502926" cy="10788312"/>
          </a:xfrm>
          <a:solidFill>
            <a:schemeClr val="bg1"/>
          </a:solidFill>
        </p:grpSpPr>
        <p:cxnSp>
          <p:nvCxnSpPr>
            <p:cNvPr id="10" name="Google Shape;237;p36">
              <a:extLst>
                <a:ext uri="{FF2B5EF4-FFF2-40B4-BE49-F238E27FC236}">
                  <a16:creationId xmlns:a16="http://schemas.microsoft.com/office/drawing/2014/main" id="{AB2C6393-BEE5-524C-14B1-A771440E57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6137" y="369740"/>
              <a:ext cx="10346352" cy="1"/>
            </a:xfrm>
            <a:prstGeom prst="straightConnector1">
              <a:avLst/>
            </a:prstGeom>
            <a:grpFill/>
            <a:ln w="63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pic>
          <p:nvPicPr>
            <p:cNvPr id="11" name="Graphic 10" descr="Airplane outline">
              <a:extLst>
                <a:ext uri="{FF2B5EF4-FFF2-40B4-BE49-F238E27FC236}">
                  <a16:creationId xmlns:a16="http://schemas.microsoft.com/office/drawing/2014/main" id="{AC5F7753-AE8B-3D0F-8A9D-C87161877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0777850" y="5481957"/>
              <a:ext cx="502926" cy="5029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CC9C05-09AC-A777-765A-9E9BB196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007D-8859-769D-B968-0216A847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7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8C90CBA-C376-FD6E-153F-D74BD2BE3261}"/>
              </a:ext>
            </a:extLst>
          </p:cNvPr>
          <p:cNvSpPr/>
          <p:nvPr userDrawn="1"/>
        </p:nvSpPr>
        <p:spPr>
          <a:xfrm>
            <a:off x="8717750" y="79063"/>
            <a:ext cx="6562142" cy="6901338"/>
          </a:xfrm>
          <a:prstGeom prst="parallelogram">
            <a:avLst>
              <a:gd name="adj" fmla="val 16832"/>
            </a:avLst>
          </a:prstGeom>
          <a:blipFill>
            <a:blip r:embed="rId5">
              <a:alphaModFix amt="20000"/>
            </a:blip>
            <a:stretch>
              <a:fillRect l="-32540"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baseline="-25000"/>
          </a:p>
        </p:txBody>
      </p:sp>
    </p:spTree>
    <p:extLst>
      <p:ext uri="{BB962C8B-B14F-4D97-AF65-F5344CB8AC3E}">
        <p14:creationId xmlns:p14="http://schemas.microsoft.com/office/powerpoint/2010/main" val="1771333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KYSASP Bas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FEDFE3-E7D7-6551-7E40-1CAF87804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red logo&#10;&#10;AI-generated content may be incorrect.">
            <a:extLst>
              <a:ext uri="{FF2B5EF4-FFF2-40B4-BE49-F238E27FC236}">
                <a16:creationId xmlns:a16="http://schemas.microsoft.com/office/drawing/2014/main" id="{8EA24F5B-8411-E8D9-18D0-E1E7E5241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AD4F850-81FA-B175-5C8A-DC3CE8059300}"/>
              </a:ext>
            </a:extLst>
          </p:cNvPr>
          <p:cNvGrpSpPr/>
          <p:nvPr userDrawn="1"/>
        </p:nvGrpSpPr>
        <p:grpSpPr>
          <a:xfrm rot="16200000">
            <a:off x="5841141" y="978777"/>
            <a:ext cx="502926" cy="10435782"/>
            <a:chOff x="10777850" y="-4803435"/>
            <a:chExt cx="502926" cy="10788312"/>
          </a:xfrm>
          <a:solidFill>
            <a:schemeClr val="bg1"/>
          </a:solidFill>
        </p:grpSpPr>
        <p:cxnSp>
          <p:nvCxnSpPr>
            <p:cNvPr id="10" name="Google Shape;237;p36">
              <a:extLst>
                <a:ext uri="{FF2B5EF4-FFF2-40B4-BE49-F238E27FC236}">
                  <a16:creationId xmlns:a16="http://schemas.microsoft.com/office/drawing/2014/main" id="{AB2C6393-BEE5-524C-14B1-A771440E57D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6137" y="369740"/>
              <a:ext cx="10346352" cy="1"/>
            </a:xfrm>
            <a:prstGeom prst="straightConnector1">
              <a:avLst/>
            </a:prstGeom>
            <a:grpFill/>
            <a:ln w="63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pic>
          <p:nvPicPr>
            <p:cNvPr id="11" name="Graphic 10" descr="Airplane outline">
              <a:extLst>
                <a:ext uri="{FF2B5EF4-FFF2-40B4-BE49-F238E27FC236}">
                  <a16:creationId xmlns:a16="http://schemas.microsoft.com/office/drawing/2014/main" id="{AC5F7753-AE8B-3D0F-8A9D-C87161877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0800000">
              <a:off x="10777850" y="5481957"/>
              <a:ext cx="502926" cy="5029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6CC9C05-09AC-A777-765A-9E9BB196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A007D-8859-769D-B968-0216A847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370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8C90CBA-C376-FD6E-153F-D74BD2BE3261}"/>
              </a:ext>
            </a:extLst>
          </p:cNvPr>
          <p:cNvSpPr/>
          <p:nvPr userDrawn="1"/>
        </p:nvSpPr>
        <p:spPr>
          <a:xfrm>
            <a:off x="4713978" y="0"/>
            <a:ext cx="8697466" cy="6901338"/>
          </a:xfrm>
          <a:prstGeom prst="parallelogram">
            <a:avLst>
              <a:gd name="adj" fmla="val 16832"/>
            </a:avLst>
          </a:prstGeom>
          <a:blipFill>
            <a:blip r:embed="rId5">
              <a:alphaModFix amt="5000"/>
            </a:blip>
            <a:stretch>
              <a:fillRect/>
            </a:stretch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648298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YSASP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11D5D45-F4B5-79E7-922B-23E6E07DD9B9}"/>
              </a:ext>
            </a:extLst>
          </p:cNvPr>
          <p:cNvSpPr/>
          <p:nvPr userDrawn="1"/>
        </p:nvSpPr>
        <p:spPr>
          <a:xfrm flipH="1">
            <a:off x="-603" y="-9"/>
            <a:ext cx="9444283" cy="6879712"/>
          </a:xfrm>
          <a:custGeom>
            <a:avLst/>
            <a:gdLst>
              <a:gd name="connsiteX0" fmla="*/ 9443018 w 9444283"/>
              <a:gd name="connsiteY0" fmla="*/ 0 h 6879712"/>
              <a:gd name="connsiteX1" fmla="*/ 6594623 w 9444283"/>
              <a:gd name="connsiteY1" fmla="*/ 6311 h 6879712"/>
              <a:gd name="connsiteX2" fmla="*/ 6594619 w 9444283"/>
              <a:gd name="connsiteY2" fmla="*/ 0 h 6879712"/>
              <a:gd name="connsiteX3" fmla="*/ 1686703 w 9444283"/>
              <a:gd name="connsiteY3" fmla="*/ 10874 h 6879712"/>
              <a:gd name="connsiteX4" fmla="*/ 0 w 9444283"/>
              <a:gd name="connsiteY4" fmla="*/ 6872916 h 6879712"/>
              <a:gd name="connsiteX5" fmla="*/ 6593957 w 9444283"/>
              <a:gd name="connsiteY5" fmla="*/ 6879712 h 6879712"/>
              <a:gd name="connsiteX6" fmla="*/ 6593955 w 9444283"/>
              <a:gd name="connsiteY6" fmla="*/ 6876777 h 6879712"/>
              <a:gd name="connsiteX7" fmla="*/ 9442356 w 9444283"/>
              <a:gd name="connsiteY7" fmla="*/ 6879712 h 6879712"/>
              <a:gd name="connsiteX8" fmla="*/ 9443018 w 9444283"/>
              <a:gd name="connsiteY8" fmla="*/ 0 h 687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44283" h="6879712">
                <a:moveTo>
                  <a:pt x="9443018" y="0"/>
                </a:moveTo>
                <a:lnTo>
                  <a:pt x="6594623" y="6311"/>
                </a:lnTo>
                <a:lnTo>
                  <a:pt x="6594619" y="0"/>
                </a:lnTo>
                <a:lnTo>
                  <a:pt x="1686703" y="10874"/>
                </a:lnTo>
                <a:lnTo>
                  <a:pt x="0" y="6872916"/>
                </a:lnTo>
                <a:lnTo>
                  <a:pt x="6593957" y="6879712"/>
                </a:lnTo>
                <a:lnTo>
                  <a:pt x="6593955" y="6876777"/>
                </a:lnTo>
                <a:lnTo>
                  <a:pt x="9442356" y="6879712"/>
                </a:lnTo>
                <a:cubicBezTo>
                  <a:pt x="9437724" y="4600294"/>
                  <a:pt x="9447650" y="2279419"/>
                  <a:pt x="94430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A2B961DA-A81B-648F-AB71-43B638C05757}"/>
              </a:ext>
            </a:extLst>
          </p:cNvPr>
          <p:cNvSpPr/>
          <p:nvPr userDrawn="1"/>
        </p:nvSpPr>
        <p:spPr>
          <a:xfrm>
            <a:off x="-448446" y="2202971"/>
            <a:ext cx="11286333" cy="2945291"/>
          </a:xfrm>
          <a:prstGeom prst="parallelogram">
            <a:avLst>
              <a:gd name="adj" fmla="val 1538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40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48FEDE0-88B0-35DE-F06D-83C0BE07F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9"/>
            <a:ext cx="7787397" cy="6850716"/>
          </a:xfrm>
          <a:prstGeom prst="rect">
            <a:avLst/>
          </a:prstGeom>
        </p:spPr>
        <p:txBody>
          <a:bodyPr/>
          <a:lstStyle/>
          <a:p>
            <a:endParaRPr lang="en-ID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4DC180-82EF-E4D6-FCC6-BE9A8953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E61E20-957B-6994-EA40-EA695BF7A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665191"/>
            <a:ext cx="10515600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053DD-E480-D6F0-AF18-9FDC8C25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2DE35D-D87B-40A9-A2FD-24F447AB93A5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87025-E047-1BC8-D5D8-5E05DB531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894C3-73E8-ACA2-B008-D4495690F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0E17E-1C5C-4CFD-A59A-C9BAA066187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blue and red logo&#10;&#10;AI-generated content may be incorrect.">
            <a:extLst>
              <a:ext uri="{FF2B5EF4-FFF2-40B4-BE49-F238E27FC236}">
                <a16:creationId xmlns:a16="http://schemas.microsoft.com/office/drawing/2014/main" id="{C0EC0AA1-B143-F184-1310-82F1D247C1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814" y="402030"/>
            <a:ext cx="3159522" cy="92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430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YSASP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A8EAF-D41B-F0A5-76D9-6C4F23AA7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40D0D-090B-E73B-D68B-17FFFEBD7F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32CEF-3909-4BAB-8AA5-3729DC4AFA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blue and red logo&#10;&#10;AI-generated content may be incorrect.">
            <a:extLst>
              <a:ext uri="{FF2B5EF4-FFF2-40B4-BE49-F238E27FC236}">
                <a16:creationId xmlns:a16="http://schemas.microsoft.com/office/drawing/2014/main" id="{015CA4AF-DF89-3BA1-1DE4-093EB91B7F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94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YSASP Section Brea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>
            <a:extLst>
              <a:ext uri="{FF2B5EF4-FFF2-40B4-BE49-F238E27FC236}">
                <a16:creationId xmlns:a16="http://schemas.microsoft.com/office/drawing/2014/main" id="{1F7E7BB5-375F-D48B-8211-A4A106EEB0FF}"/>
              </a:ext>
            </a:extLst>
          </p:cNvPr>
          <p:cNvSpPr/>
          <p:nvPr userDrawn="1"/>
        </p:nvSpPr>
        <p:spPr>
          <a:xfrm flipH="1" flipV="1">
            <a:off x="0" y="-5648"/>
            <a:ext cx="12268201" cy="6858000"/>
          </a:xfrm>
          <a:prstGeom prst="parallelogram">
            <a:avLst>
              <a:gd name="adj" fmla="val 3904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AACB3D9F-D641-805C-FF00-1FB0EDEEEF79}"/>
              </a:ext>
            </a:extLst>
          </p:cNvPr>
          <p:cNvSpPr/>
          <p:nvPr userDrawn="1"/>
        </p:nvSpPr>
        <p:spPr>
          <a:xfrm flipH="1">
            <a:off x="-1" y="-5648"/>
            <a:ext cx="12268201" cy="6858000"/>
          </a:xfrm>
          <a:prstGeom prst="parallelogram">
            <a:avLst>
              <a:gd name="adj" fmla="val 3904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B9F2BC0-EBFF-59B7-E6B6-0BB10F32218F}"/>
              </a:ext>
            </a:extLst>
          </p:cNvPr>
          <p:cNvSpPr/>
          <p:nvPr/>
        </p:nvSpPr>
        <p:spPr>
          <a:xfrm>
            <a:off x="5628271" y="4244776"/>
            <a:ext cx="6763754" cy="1305220"/>
          </a:xfrm>
          <a:prstGeom prst="parallelogram">
            <a:avLst>
              <a:gd name="adj" fmla="val 14196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D6D73B5-0B3D-38CA-3B7A-059DA212838F}"/>
              </a:ext>
            </a:extLst>
          </p:cNvPr>
          <p:cNvGrpSpPr/>
          <p:nvPr userDrawn="1"/>
        </p:nvGrpSpPr>
        <p:grpSpPr>
          <a:xfrm>
            <a:off x="4380245" y="1039233"/>
            <a:ext cx="410847" cy="45749"/>
            <a:chOff x="1784618" y="2973108"/>
            <a:chExt cx="164142" cy="7304"/>
          </a:xfrm>
          <a:solidFill>
            <a:schemeClr val="bg1"/>
          </a:solidFill>
        </p:grpSpPr>
        <p:sp>
          <p:nvSpPr>
            <p:cNvPr id="17" name="Rectangle 1533">
              <a:extLst>
                <a:ext uri="{FF2B5EF4-FFF2-40B4-BE49-F238E27FC236}">
                  <a16:creationId xmlns:a16="http://schemas.microsoft.com/office/drawing/2014/main" id="{79F09761-21F5-A1D0-0257-577794FDD26F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Rectangle 1534">
              <a:extLst>
                <a:ext uri="{FF2B5EF4-FFF2-40B4-BE49-F238E27FC236}">
                  <a16:creationId xmlns:a16="http://schemas.microsoft.com/office/drawing/2014/main" id="{C3176A9E-0C5F-5B17-BA8E-C1C7B5198931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Rectangle 1535">
              <a:extLst>
                <a:ext uri="{FF2B5EF4-FFF2-40B4-BE49-F238E27FC236}">
                  <a16:creationId xmlns:a16="http://schemas.microsoft.com/office/drawing/2014/main" id="{FBAFAA05-69E0-6659-B616-B9FF4D0EC09C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6343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8134FEC-45F2-7D41-ED85-5E38DB97AB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66219" y="0"/>
            <a:ext cx="12720578" cy="2951544"/>
          </a:xfrm>
          <a:custGeom>
            <a:avLst/>
            <a:gdLst>
              <a:gd name="connsiteX0" fmla="*/ 251737 w 12720578"/>
              <a:gd name="connsiteY0" fmla="*/ 0 h 2951544"/>
              <a:gd name="connsiteX1" fmla="*/ 12720578 w 12720578"/>
              <a:gd name="connsiteY1" fmla="*/ 0 h 2951544"/>
              <a:gd name="connsiteX2" fmla="*/ 12468841 w 12720578"/>
              <a:gd name="connsiteY2" fmla="*/ 2951544 h 2951544"/>
              <a:gd name="connsiteX3" fmla="*/ 0 w 12720578"/>
              <a:gd name="connsiteY3" fmla="*/ 2951544 h 295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720578" h="2951544">
                <a:moveTo>
                  <a:pt x="251737" y="0"/>
                </a:moveTo>
                <a:lnTo>
                  <a:pt x="12720578" y="0"/>
                </a:lnTo>
                <a:lnTo>
                  <a:pt x="12468841" y="2951544"/>
                </a:lnTo>
                <a:lnTo>
                  <a:pt x="0" y="295154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3F2130-F078-8F69-7A07-BF5FAB86343D}"/>
              </a:ext>
            </a:extLst>
          </p:cNvPr>
          <p:cNvGrpSpPr/>
          <p:nvPr userDrawn="1"/>
        </p:nvGrpSpPr>
        <p:grpSpPr>
          <a:xfrm rot="16200000">
            <a:off x="5654165" y="1264177"/>
            <a:ext cx="502926" cy="10134855"/>
            <a:chOff x="10777850" y="-4492342"/>
            <a:chExt cx="502926" cy="10477219"/>
          </a:xfrm>
        </p:grpSpPr>
        <p:cxnSp>
          <p:nvCxnSpPr>
            <p:cNvPr id="3" name="Google Shape;237;p36">
              <a:extLst>
                <a:ext uri="{FF2B5EF4-FFF2-40B4-BE49-F238E27FC236}">
                  <a16:creationId xmlns:a16="http://schemas.microsoft.com/office/drawing/2014/main" id="{29BF78FA-8822-9B45-388E-E38F7C54B426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rot="5400000" flipV="1">
              <a:off x="5996531" y="510138"/>
              <a:ext cx="10035260" cy="30300"/>
            </a:xfrm>
            <a:prstGeom prst="straightConnector1">
              <a:avLst/>
            </a:prstGeom>
            <a:ln w="6350">
              <a:solidFill>
                <a:schemeClr val="tx1">
                  <a:lumMod val="65000"/>
                  <a:lumOff val="35000"/>
                </a:schemeClr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pic>
          <p:nvPicPr>
            <p:cNvPr id="4" name="Graphic 3" descr="Airplane outline">
              <a:extLst>
                <a:ext uri="{FF2B5EF4-FFF2-40B4-BE49-F238E27FC236}">
                  <a16:creationId xmlns:a16="http://schemas.microsoft.com/office/drawing/2014/main" id="{21432F71-06E1-768D-9375-B36C13D33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0777850" y="5481957"/>
              <a:ext cx="502926" cy="502920"/>
            </a:xfrm>
            <a:prstGeom prst="rect">
              <a:avLst/>
            </a:prstGeom>
          </p:spPr>
        </p:pic>
      </p:grpSp>
      <p:pic>
        <p:nvPicPr>
          <p:cNvPr id="6" name="Picture 5" descr="A blue and red logo&#10;&#10;AI-generated content may be incorrect.">
            <a:extLst>
              <a:ext uri="{FF2B5EF4-FFF2-40B4-BE49-F238E27FC236}">
                <a16:creationId xmlns:a16="http://schemas.microsoft.com/office/drawing/2014/main" id="{84F5E981-3401-1B34-9541-3EA3DED588F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44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0388CC8-DB9E-21D0-5410-587801786C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4087"/>
            <a:ext cx="12192000" cy="6883790"/>
          </a:xfrm>
          <a:custGeom>
            <a:avLst/>
            <a:gdLst>
              <a:gd name="connsiteX0" fmla="*/ 0 w 12192000"/>
              <a:gd name="connsiteY0" fmla="*/ 0 h 6883790"/>
              <a:gd name="connsiteX1" fmla="*/ 12192000 w 12192000"/>
              <a:gd name="connsiteY1" fmla="*/ 0 h 6883790"/>
              <a:gd name="connsiteX2" fmla="*/ 12192000 w 12192000"/>
              <a:gd name="connsiteY2" fmla="*/ 6883790 h 6883790"/>
              <a:gd name="connsiteX3" fmla="*/ 0 w 12192000"/>
              <a:gd name="connsiteY3" fmla="*/ 6883790 h 688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83790">
                <a:moveTo>
                  <a:pt x="0" y="0"/>
                </a:moveTo>
                <a:lnTo>
                  <a:pt x="12192000" y="0"/>
                </a:lnTo>
                <a:lnTo>
                  <a:pt x="12192000" y="6883790"/>
                </a:lnTo>
                <a:lnTo>
                  <a:pt x="0" y="688379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2" name="Picture 1" descr="A blue and red logo&#10;&#10;AI-generated content may be incorrect.">
            <a:extLst>
              <a:ext uri="{FF2B5EF4-FFF2-40B4-BE49-F238E27FC236}">
                <a16:creationId xmlns:a16="http://schemas.microsoft.com/office/drawing/2014/main" id="{BAC85E2F-1C31-218F-7FF4-D0B96C6CB7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303252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63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5AC6AC-C418-4DC7-E4BB-6A65E9F8BF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84923" y="2403257"/>
            <a:ext cx="7554905" cy="3581618"/>
          </a:xfrm>
          <a:custGeom>
            <a:avLst/>
            <a:gdLst>
              <a:gd name="connsiteX0" fmla="*/ 447224 w 7554905"/>
              <a:gd name="connsiteY0" fmla="*/ 0 h 3581618"/>
              <a:gd name="connsiteX1" fmla="*/ 7554905 w 7554905"/>
              <a:gd name="connsiteY1" fmla="*/ 0 h 3581618"/>
              <a:gd name="connsiteX2" fmla="*/ 7107682 w 7554905"/>
              <a:gd name="connsiteY2" fmla="*/ 3581618 h 3581618"/>
              <a:gd name="connsiteX3" fmla="*/ 0 w 7554905"/>
              <a:gd name="connsiteY3" fmla="*/ 3581618 h 3581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905" h="3581618">
                <a:moveTo>
                  <a:pt x="447224" y="0"/>
                </a:moveTo>
                <a:lnTo>
                  <a:pt x="7554905" y="0"/>
                </a:lnTo>
                <a:lnTo>
                  <a:pt x="7107682" y="3581618"/>
                </a:lnTo>
                <a:lnTo>
                  <a:pt x="0" y="35816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2" name="Picture 1" descr="A blue and red logo&#10;&#10;AI-generated content may be incorrect.">
            <a:extLst>
              <a:ext uri="{FF2B5EF4-FFF2-40B4-BE49-F238E27FC236}">
                <a16:creationId xmlns:a16="http://schemas.microsoft.com/office/drawing/2014/main" id="{E374890C-3F6F-F87A-87D7-54D4F3BB8A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303252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2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0230-3C25-B1D4-D523-ECD5131D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74D4-D06E-06DE-2B13-4F6A4B23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F35B-6FD9-49C7-04B0-66200145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E577-C728-F5D8-6651-3BB6555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6B-38F7-2532-F3D8-EB595962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0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B94464A-1768-A560-05F9-55C2C51C9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620455" y="2577812"/>
            <a:ext cx="10803188" cy="3407063"/>
          </a:xfrm>
          <a:custGeom>
            <a:avLst/>
            <a:gdLst>
              <a:gd name="connsiteX0" fmla="*/ 639510 w 10803188"/>
              <a:gd name="connsiteY0" fmla="*/ 0 h 3407063"/>
              <a:gd name="connsiteX1" fmla="*/ 10803188 w 10803188"/>
              <a:gd name="connsiteY1" fmla="*/ 0 h 3407063"/>
              <a:gd name="connsiteX2" fmla="*/ 10163678 w 10803188"/>
              <a:gd name="connsiteY2" fmla="*/ 3407063 h 3407063"/>
              <a:gd name="connsiteX3" fmla="*/ 0 w 10803188"/>
              <a:gd name="connsiteY3" fmla="*/ 3407063 h 34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3188" h="3407063">
                <a:moveTo>
                  <a:pt x="639510" y="0"/>
                </a:moveTo>
                <a:lnTo>
                  <a:pt x="10803188" y="0"/>
                </a:lnTo>
                <a:lnTo>
                  <a:pt x="10163678" y="3407063"/>
                </a:lnTo>
                <a:lnTo>
                  <a:pt x="0" y="3407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2" name="Picture 1" descr="A blue and red logo&#10;&#10;AI-generated content may be incorrect.">
            <a:extLst>
              <a:ext uri="{FF2B5EF4-FFF2-40B4-BE49-F238E27FC236}">
                <a16:creationId xmlns:a16="http://schemas.microsoft.com/office/drawing/2014/main" id="{866BD4D4-652F-102B-8B97-CC989B03D6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303252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48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7242CB8-0E06-AAB7-A109-53EB3F2F02A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51528" y="1714174"/>
            <a:ext cx="6140472" cy="4270703"/>
          </a:xfrm>
          <a:custGeom>
            <a:avLst/>
            <a:gdLst>
              <a:gd name="connsiteX0" fmla="*/ 514406 w 6140472"/>
              <a:gd name="connsiteY0" fmla="*/ 0 h 4270703"/>
              <a:gd name="connsiteX1" fmla="*/ 6140472 w 6140472"/>
              <a:gd name="connsiteY1" fmla="*/ 0 h 4270703"/>
              <a:gd name="connsiteX2" fmla="*/ 6140472 w 6140472"/>
              <a:gd name="connsiteY2" fmla="*/ 4270703 h 4270703"/>
              <a:gd name="connsiteX3" fmla="*/ 0 w 6140472"/>
              <a:gd name="connsiteY3" fmla="*/ 4270703 h 427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0472" h="4270703">
                <a:moveTo>
                  <a:pt x="514406" y="0"/>
                </a:moveTo>
                <a:lnTo>
                  <a:pt x="6140472" y="0"/>
                </a:lnTo>
                <a:lnTo>
                  <a:pt x="6140472" y="4270703"/>
                </a:lnTo>
                <a:lnTo>
                  <a:pt x="0" y="42707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5" name="Picture 4" descr="A blue and red logo&#10;&#10;AI-generated content may be incorrect.">
            <a:extLst>
              <a:ext uri="{FF2B5EF4-FFF2-40B4-BE49-F238E27FC236}">
                <a16:creationId xmlns:a16="http://schemas.microsoft.com/office/drawing/2014/main" id="{F836936C-9BFE-F7C1-11B7-197C3040FB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961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F34BC03-7369-7583-AFED-89F02A7231E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96628" y="1210287"/>
            <a:ext cx="4205468" cy="4437429"/>
          </a:xfrm>
          <a:custGeom>
            <a:avLst/>
            <a:gdLst>
              <a:gd name="connsiteX0" fmla="*/ 236642 w 4205468"/>
              <a:gd name="connsiteY0" fmla="*/ 0 h 4437429"/>
              <a:gd name="connsiteX1" fmla="*/ 4205468 w 4205468"/>
              <a:gd name="connsiteY1" fmla="*/ 0 h 4437429"/>
              <a:gd name="connsiteX2" fmla="*/ 3968826 w 4205468"/>
              <a:gd name="connsiteY2" fmla="*/ 4437429 h 4437429"/>
              <a:gd name="connsiteX3" fmla="*/ 0 w 4205468"/>
              <a:gd name="connsiteY3" fmla="*/ 4437429 h 443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5468" h="4437429">
                <a:moveTo>
                  <a:pt x="236642" y="0"/>
                </a:moveTo>
                <a:lnTo>
                  <a:pt x="4205468" y="0"/>
                </a:lnTo>
                <a:lnTo>
                  <a:pt x="3968826" y="4437429"/>
                </a:lnTo>
                <a:lnTo>
                  <a:pt x="0" y="44374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5" name="Picture 4" descr="A blue and red logo&#10;&#10;AI-generated content may be incorrect.">
            <a:extLst>
              <a:ext uri="{FF2B5EF4-FFF2-40B4-BE49-F238E27FC236}">
                <a16:creationId xmlns:a16="http://schemas.microsoft.com/office/drawing/2014/main" id="{BDCF3954-787E-B31F-FFEC-CC9CBA6F07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00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220E0FD-1A58-568F-953B-114AF50EF9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818121" y="873125"/>
            <a:ext cx="3462655" cy="5111750"/>
          </a:xfrm>
          <a:custGeom>
            <a:avLst/>
            <a:gdLst>
              <a:gd name="connsiteX0" fmla="*/ 865664 w 3462655"/>
              <a:gd name="connsiteY0" fmla="*/ 0 h 5111750"/>
              <a:gd name="connsiteX1" fmla="*/ 3462655 w 3462655"/>
              <a:gd name="connsiteY1" fmla="*/ 0 h 5111750"/>
              <a:gd name="connsiteX2" fmla="*/ 2596991 w 3462655"/>
              <a:gd name="connsiteY2" fmla="*/ 5111750 h 5111750"/>
              <a:gd name="connsiteX3" fmla="*/ 0 w 3462655"/>
              <a:gd name="connsiteY3" fmla="*/ 5111750 h 511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2655" h="5111750">
                <a:moveTo>
                  <a:pt x="865664" y="0"/>
                </a:moveTo>
                <a:lnTo>
                  <a:pt x="3462655" y="0"/>
                </a:lnTo>
                <a:lnTo>
                  <a:pt x="2596991" y="5111750"/>
                </a:lnTo>
                <a:lnTo>
                  <a:pt x="0" y="511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7FED92-98A4-4465-1AEC-8C261A40DE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5984" y="873125"/>
            <a:ext cx="3462655" cy="5111750"/>
          </a:xfrm>
          <a:custGeom>
            <a:avLst/>
            <a:gdLst>
              <a:gd name="connsiteX0" fmla="*/ 865664 w 3462655"/>
              <a:gd name="connsiteY0" fmla="*/ 0 h 5111750"/>
              <a:gd name="connsiteX1" fmla="*/ 3462655 w 3462655"/>
              <a:gd name="connsiteY1" fmla="*/ 0 h 5111750"/>
              <a:gd name="connsiteX2" fmla="*/ 2596991 w 3462655"/>
              <a:gd name="connsiteY2" fmla="*/ 5111750 h 5111750"/>
              <a:gd name="connsiteX3" fmla="*/ 0 w 3462655"/>
              <a:gd name="connsiteY3" fmla="*/ 5111750 h 5111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2655" h="5111750">
                <a:moveTo>
                  <a:pt x="865664" y="0"/>
                </a:moveTo>
                <a:lnTo>
                  <a:pt x="3462655" y="0"/>
                </a:lnTo>
                <a:lnTo>
                  <a:pt x="2596991" y="5111750"/>
                </a:lnTo>
                <a:lnTo>
                  <a:pt x="0" y="51117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5" name="Picture 4" descr="A blue and red logo&#10;&#10;AI-generated content may be incorrect.">
            <a:extLst>
              <a:ext uri="{FF2B5EF4-FFF2-40B4-BE49-F238E27FC236}">
                <a16:creationId xmlns:a16="http://schemas.microsoft.com/office/drawing/2014/main" id="{065904F6-3FE2-08B1-861C-2FA2A8F994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38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ABCDCC7-FCE1-DCEE-DBD2-1001101C45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7284"/>
            <a:ext cx="7787397" cy="6850716"/>
          </a:xfrm>
          <a:custGeom>
            <a:avLst/>
            <a:gdLst>
              <a:gd name="connsiteX0" fmla="*/ 0 w 7787397"/>
              <a:gd name="connsiteY0" fmla="*/ 0 h 6850716"/>
              <a:gd name="connsiteX1" fmla="*/ 6074718 w 7787397"/>
              <a:gd name="connsiteY1" fmla="*/ 0 h 6850716"/>
              <a:gd name="connsiteX2" fmla="*/ 7787397 w 7787397"/>
              <a:gd name="connsiteY2" fmla="*/ 6850716 h 6850716"/>
              <a:gd name="connsiteX3" fmla="*/ 0 w 7787397"/>
              <a:gd name="connsiteY3" fmla="*/ 6850716 h 6850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87397" h="6850716">
                <a:moveTo>
                  <a:pt x="0" y="0"/>
                </a:moveTo>
                <a:lnTo>
                  <a:pt x="6074718" y="0"/>
                </a:lnTo>
                <a:lnTo>
                  <a:pt x="7787397" y="6850716"/>
                </a:lnTo>
                <a:lnTo>
                  <a:pt x="0" y="685071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pic>
        <p:nvPicPr>
          <p:cNvPr id="2" name="Picture 1" descr="A blue and red logo&#10;&#10;AI-generated content may be incorrect.">
            <a:extLst>
              <a:ext uri="{FF2B5EF4-FFF2-40B4-BE49-F238E27FC236}">
                <a16:creationId xmlns:a16="http://schemas.microsoft.com/office/drawing/2014/main" id="{339B9587-9F41-C5EE-7F13-42D4A1429C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875" y="303252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41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0230-3C25-B1D4-D523-ECD5131D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74D4-D06E-06DE-2B13-4F6A4B23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F35B-6FD9-49C7-04B0-66200145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E577-C728-F5D8-6651-3BB6555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6B-38F7-2532-F3D8-EB595962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5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D0230-3C25-B1D4-D523-ECD5131D9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474D4-D06E-06DE-2B13-4F6A4B232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F35B-6FD9-49C7-04B0-66200145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E577-C728-F5D8-6651-3BB6555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6B-38F7-2532-F3D8-EB595962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43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BF35B-6FD9-49C7-04B0-66200145B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94E577-C728-F5D8-6651-3BB6555B2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CC6B-38F7-2532-F3D8-EB5959622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68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45857-D5F0-3E2C-09BF-7A2FB1C3D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940" y="3751868"/>
            <a:ext cx="7218510" cy="1922970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C4BFD-2CF5-406C-47CB-16F462BF23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8940" y="5755163"/>
            <a:ext cx="7224860" cy="36512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FD163-F471-1C08-8D5A-19D257A1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ECBD19-F848-F15C-5D9C-19876C14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E19B66-D044-A695-77AA-7607F146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15ECE-B9B8-8210-DB14-6BE3D6C21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487"/>
            <a:ext cx="10515600" cy="7857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6D0BF-3386-500A-F8B1-01201DE18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7313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87214B-19A6-1446-6711-EF967E44D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73139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0C2F0-A3C4-C2EE-78B8-023AE3E02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CD388-EAA2-4343-DB68-739B2B12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C090B-6161-85F9-B698-E67284804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6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FE6B-9CE3-5CD2-B15A-F0E261395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52107"/>
            <a:ext cx="10515600" cy="73858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9F06F-A6C6-5A01-43AB-670DA11E3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D527B9-6BE8-22F5-EB18-5F2DCAC92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EEEC46-03B0-F808-CAAB-ACC370C9FE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AEB740-084E-C509-5706-AFF2BA0763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DA4E50-CF13-B69F-868A-DABEFFBD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691CF-E77B-B755-7BF7-EF3630FAD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CEDE1C-418D-0123-8DAD-739A2D02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83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B592BE-109C-A772-9AD0-E7A5B038B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973"/>
            <a:ext cx="10515600" cy="785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05622-A838-F0A3-F979-55C9339D14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5D043-9B8E-6D3E-80C6-995402E095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BA3F50D-3DFF-448C-B8F1-AA6AF40E2F62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43CFE-2342-D37D-1743-533C30AEBE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F7C47B-A33A-DD39-A9CF-E208F8AB3A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20820F-D6A2-404E-BA25-57A5B9FF3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16" r:id="rId3"/>
    <p:sldLayoutId id="2147483717" r:id="rId4"/>
    <p:sldLayoutId id="2147483718" r:id="rId5"/>
    <p:sldLayoutId id="214748371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D47A3D5-6342-0006-7688-E6A4552152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14969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4100E17E-1C5C-4CFD-A59A-C9BAA066187C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FB7F7E-F5E6-AC0D-7FED-E5FABBB38364}"/>
              </a:ext>
            </a:extLst>
          </p:cNvPr>
          <p:cNvGrpSpPr/>
          <p:nvPr userDrawn="1"/>
        </p:nvGrpSpPr>
        <p:grpSpPr>
          <a:xfrm rot="16200000">
            <a:off x="5841141" y="978777"/>
            <a:ext cx="502926" cy="10435782"/>
            <a:chOff x="10777850" y="-4803435"/>
            <a:chExt cx="502926" cy="10788312"/>
          </a:xfrm>
          <a:solidFill>
            <a:schemeClr val="bg1"/>
          </a:solidFill>
        </p:grpSpPr>
        <p:cxnSp>
          <p:nvCxnSpPr>
            <p:cNvPr id="34" name="Google Shape;237;p36">
              <a:extLst>
                <a:ext uri="{FF2B5EF4-FFF2-40B4-BE49-F238E27FC236}">
                  <a16:creationId xmlns:a16="http://schemas.microsoft.com/office/drawing/2014/main" id="{31FFECA1-FD07-5C64-827E-3D584077E34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5856137" y="369740"/>
              <a:ext cx="10346352" cy="1"/>
            </a:xfrm>
            <a:prstGeom prst="straightConnector1">
              <a:avLst/>
            </a:prstGeom>
            <a:grpFill/>
            <a:ln w="6350">
              <a:solidFill>
                <a:schemeClr val="bg1"/>
              </a:solidFill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pic>
          <p:nvPicPr>
            <p:cNvPr id="35" name="Graphic 34" descr="Airplane outline">
              <a:extLst>
                <a:ext uri="{FF2B5EF4-FFF2-40B4-BE49-F238E27FC236}">
                  <a16:creationId xmlns:a16="http://schemas.microsoft.com/office/drawing/2014/main" id="{BBB95D46-BC47-6E77-02F3-1CF35A60D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 rot="10800000">
              <a:off x="10777850" y="5481957"/>
              <a:ext cx="502926" cy="502920"/>
            </a:xfrm>
            <a:prstGeom prst="rect">
              <a:avLst/>
            </a:prstGeom>
          </p:spPr>
        </p:pic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1CCB3C3-0456-CFDC-F9A4-796E7B68FE7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tx2"/>
                </a:solidFill>
              </a:rPr>
              <a:t>Click to edit Master title style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0452B962-A7A5-F416-299D-B6966F421682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1370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6B93F2-FB7B-2E76-67DB-6185AB77AE4B}"/>
              </a:ext>
            </a:extLst>
          </p:cNvPr>
          <p:cNvGrpSpPr/>
          <p:nvPr userDrawn="1"/>
        </p:nvGrpSpPr>
        <p:grpSpPr>
          <a:xfrm>
            <a:off x="838200" y="342250"/>
            <a:ext cx="410847" cy="45749"/>
            <a:chOff x="1784618" y="2973108"/>
            <a:chExt cx="164142" cy="7304"/>
          </a:xfrm>
        </p:grpSpPr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847F97E5-2EFF-8B2D-479E-437EBCFA78B9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Rectangle 31">
              <a:extLst>
                <a:ext uri="{FF2B5EF4-FFF2-40B4-BE49-F238E27FC236}">
                  <a16:creationId xmlns:a16="http://schemas.microsoft.com/office/drawing/2014/main" id="{E7869DEF-F70B-26A9-0E12-CE6BB8405589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Rectangle 32">
              <a:extLst>
                <a:ext uri="{FF2B5EF4-FFF2-40B4-BE49-F238E27FC236}">
                  <a16:creationId xmlns:a16="http://schemas.microsoft.com/office/drawing/2014/main" id="{B9F3692B-0FFD-142C-3F08-BD52120C03C3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5" name="Picture 44" descr="A blue and red logo&#10;&#10;AI-generated content may be incorrect.">
            <a:extLst>
              <a:ext uri="{FF2B5EF4-FFF2-40B4-BE49-F238E27FC236}">
                <a16:creationId xmlns:a16="http://schemas.microsoft.com/office/drawing/2014/main" id="{4CDED23C-4E27-F893-F632-54DEB4DF151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097587"/>
            <a:ext cx="1803107" cy="5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702" r:id="rId2"/>
    <p:sldLayoutId id="2147483677" r:id="rId3"/>
    <p:sldLayoutId id="2147483688" r:id="rId4"/>
    <p:sldLayoutId id="2147483699" r:id="rId5"/>
    <p:sldLayoutId id="2147483701" r:id="rId6"/>
    <p:sldLayoutId id="2147483687" r:id="rId7"/>
    <p:sldLayoutId id="2147483700" r:id="rId8"/>
    <p:sldLayoutId id="2147483678" r:id="rId9"/>
    <p:sldLayoutId id="2147483679" r:id="rId10"/>
    <p:sldLayoutId id="2147483681" r:id="rId11"/>
    <p:sldLayoutId id="2147483697" r:id="rId12"/>
    <p:sldLayoutId id="2147483659" r:id="rId13"/>
    <p:sldLayoutId id="2147483673" r:id="rId14"/>
    <p:sldLayoutId id="2147483674" r:id="rId15"/>
    <p:sldLayoutId id="2147483661" r:id="rId16"/>
    <p:sldLayoutId id="2147483660" r:id="rId17"/>
    <p:sldLayoutId id="2147483666" r:id="rId18"/>
    <p:sldLayoutId id="214748367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18" Type="http://schemas.openxmlformats.org/officeDocument/2006/relationships/image" Target="../media/image77.svg"/><Relationship Id="rId3" Type="http://schemas.openxmlformats.org/officeDocument/2006/relationships/image" Target="../media/image62.svg"/><Relationship Id="rId21" Type="http://schemas.openxmlformats.org/officeDocument/2006/relationships/image" Target="../media/image80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17" Type="http://schemas.openxmlformats.org/officeDocument/2006/relationships/image" Target="../media/image76.sv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23" Type="http://schemas.openxmlformats.org/officeDocument/2006/relationships/image" Target="../media/image82.svg"/><Relationship Id="rId10" Type="http://schemas.openxmlformats.org/officeDocument/2006/relationships/image" Target="../media/image69.png"/><Relationship Id="rId19" Type="http://schemas.openxmlformats.org/officeDocument/2006/relationships/image" Target="../media/image78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Relationship Id="rId22" Type="http://schemas.openxmlformats.org/officeDocument/2006/relationships/image" Target="../media/image8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svg"/><Relationship Id="rId18" Type="http://schemas.openxmlformats.org/officeDocument/2006/relationships/image" Target="../media/image99.png"/><Relationship Id="rId3" Type="http://schemas.openxmlformats.org/officeDocument/2006/relationships/image" Target="../media/image84.svg"/><Relationship Id="rId21" Type="http://schemas.openxmlformats.org/officeDocument/2006/relationships/image" Target="../media/image102.svg"/><Relationship Id="rId7" Type="http://schemas.openxmlformats.org/officeDocument/2006/relationships/image" Target="../media/image88.svg"/><Relationship Id="rId12" Type="http://schemas.openxmlformats.org/officeDocument/2006/relationships/image" Target="../media/image93.png"/><Relationship Id="rId17" Type="http://schemas.openxmlformats.org/officeDocument/2006/relationships/image" Target="../media/image98.sv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png"/><Relationship Id="rId11" Type="http://schemas.openxmlformats.org/officeDocument/2006/relationships/image" Target="../media/image92.svg"/><Relationship Id="rId5" Type="http://schemas.openxmlformats.org/officeDocument/2006/relationships/image" Target="../media/image86.svg"/><Relationship Id="rId15" Type="http://schemas.openxmlformats.org/officeDocument/2006/relationships/image" Target="../media/image96.svg"/><Relationship Id="rId10" Type="http://schemas.openxmlformats.org/officeDocument/2006/relationships/image" Target="../media/image91.png"/><Relationship Id="rId19" Type="http://schemas.openxmlformats.org/officeDocument/2006/relationships/image" Target="../media/image100.svg"/><Relationship Id="rId4" Type="http://schemas.openxmlformats.org/officeDocument/2006/relationships/image" Target="../media/image85.png"/><Relationship Id="rId9" Type="http://schemas.openxmlformats.org/officeDocument/2006/relationships/image" Target="../media/image90.sv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svg"/><Relationship Id="rId3" Type="http://schemas.openxmlformats.org/officeDocument/2006/relationships/image" Target="../media/image105.svg"/><Relationship Id="rId7" Type="http://schemas.openxmlformats.org/officeDocument/2006/relationships/image" Target="../media/image108.svg"/><Relationship Id="rId12" Type="http://schemas.openxmlformats.org/officeDocument/2006/relationships/image" Target="../media/image113.png"/><Relationship Id="rId17" Type="http://schemas.openxmlformats.org/officeDocument/2006/relationships/image" Target="../media/image118.svg"/><Relationship Id="rId2" Type="http://schemas.openxmlformats.org/officeDocument/2006/relationships/image" Target="../media/image69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06.svg"/><Relationship Id="rId15" Type="http://schemas.openxmlformats.org/officeDocument/2006/relationships/image" Target="../media/image116.svg"/><Relationship Id="rId10" Type="http://schemas.openxmlformats.org/officeDocument/2006/relationships/image" Target="../media/image111.png"/><Relationship Id="rId4" Type="http://schemas.openxmlformats.org/officeDocument/2006/relationships/image" Target="../media/image65.png"/><Relationship Id="rId9" Type="http://schemas.openxmlformats.org/officeDocument/2006/relationships/image" Target="../media/image110.svg"/><Relationship Id="rId14" Type="http://schemas.openxmlformats.org/officeDocument/2006/relationships/image" Target="../media/image11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svg"/><Relationship Id="rId13" Type="http://schemas.openxmlformats.org/officeDocument/2006/relationships/image" Target="../media/image128.svg"/><Relationship Id="rId3" Type="http://schemas.openxmlformats.org/officeDocument/2006/relationships/image" Target="../media/image119.png"/><Relationship Id="rId7" Type="http://schemas.openxmlformats.org/officeDocument/2006/relationships/image" Target="../media/image73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svg"/><Relationship Id="rId11" Type="http://schemas.openxmlformats.org/officeDocument/2006/relationships/image" Target="../media/image126.svg"/><Relationship Id="rId5" Type="http://schemas.openxmlformats.org/officeDocument/2006/relationships/image" Target="../media/image121.png"/><Relationship Id="rId10" Type="http://schemas.openxmlformats.org/officeDocument/2006/relationships/image" Target="../media/image125.svg"/><Relationship Id="rId4" Type="http://schemas.openxmlformats.org/officeDocument/2006/relationships/image" Target="../media/image120.svg"/><Relationship Id="rId9" Type="http://schemas.openxmlformats.org/officeDocument/2006/relationships/image" Target="../media/image1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32.svg"/><Relationship Id="rId3" Type="http://schemas.openxmlformats.org/officeDocument/2006/relationships/image" Target="../media/image105.svg"/><Relationship Id="rId7" Type="http://schemas.openxmlformats.org/officeDocument/2006/relationships/image" Target="../media/image130.svg"/><Relationship Id="rId12" Type="http://schemas.openxmlformats.org/officeDocument/2006/relationships/image" Target="../media/image113.png"/><Relationship Id="rId17" Type="http://schemas.openxmlformats.org/officeDocument/2006/relationships/image" Target="../media/image118.svg"/><Relationship Id="rId2" Type="http://schemas.openxmlformats.org/officeDocument/2006/relationships/image" Target="../media/image69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29.svg"/><Relationship Id="rId15" Type="http://schemas.openxmlformats.org/officeDocument/2006/relationships/image" Target="../media/image133.svg"/><Relationship Id="rId10" Type="http://schemas.openxmlformats.org/officeDocument/2006/relationships/image" Target="../media/image111.png"/><Relationship Id="rId4" Type="http://schemas.openxmlformats.org/officeDocument/2006/relationships/image" Target="../media/image65.png"/><Relationship Id="rId9" Type="http://schemas.openxmlformats.org/officeDocument/2006/relationships/image" Target="../media/image131.svg"/><Relationship Id="rId14" Type="http://schemas.openxmlformats.org/officeDocument/2006/relationships/image" Target="../media/image11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32.svg"/><Relationship Id="rId3" Type="http://schemas.openxmlformats.org/officeDocument/2006/relationships/image" Target="../media/image105.svg"/><Relationship Id="rId7" Type="http://schemas.openxmlformats.org/officeDocument/2006/relationships/image" Target="../media/image130.svg"/><Relationship Id="rId12" Type="http://schemas.openxmlformats.org/officeDocument/2006/relationships/image" Target="../media/image113.png"/><Relationship Id="rId17" Type="http://schemas.openxmlformats.org/officeDocument/2006/relationships/image" Target="../media/image118.svg"/><Relationship Id="rId2" Type="http://schemas.openxmlformats.org/officeDocument/2006/relationships/image" Target="../media/image69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29.svg"/><Relationship Id="rId15" Type="http://schemas.openxmlformats.org/officeDocument/2006/relationships/image" Target="../media/image133.svg"/><Relationship Id="rId10" Type="http://schemas.openxmlformats.org/officeDocument/2006/relationships/image" Target="../media/image111.png"/><Relationship Id="rId4" Type="http://schemas.openxmlformats.org/officeDocument/2006/relationships/image" Target="../media/image65.png"/><Relationship Id="rId9" Type="http://schemas.openxmlformats.org/officeDocument/2006/relationships/image" Target="../media/image131.svg"/><Relationship Id="rId1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32.svg"/><Relationship Id="rId3" Type="http://schemas.openxmlformats.org/officeDocument/2006/relationships/image" Target="../media/image105.svg"/><Relationship Id="rId7" Type="http://schemas.openxmlformats.org/officeDocument/2006/relationships/image" Target="../media/image134.svg"/><Relationship Id="rId12" Type="http://schemas.openxmlformats.org/officeDocument/2006/relationships/image" Target="../media/image113.png"/><Relationship Id="rId17" Type="http://schemas.openxmlformats.org/officeDocument/2006/relationships/image" Target="../media/image118.svg"/><Relationship Id="rId2" Type="http://schemas.openxmlformats.org/officeDocument/2006/relationships/image" Target="../media/image69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29.svg"/><Relationship Id="rId15" Type="http://schemas.openxmlformats.org/officeDocument/2006/relationships/image" Target="../media/image133.svg"/><Relationship Id="rId10" Type="http://schemas.openxmlformats.org/officeDocument/2006/relationships/image" Target="../media/image111.png"/><Relationship Id="rId4" Type="http://schemas.openxmlformats.org/officeDocument/2006/relationships/image" Target="../media/image65.png"/><Relationship Id="rId9" Type="http://schemas.openxmlformats.org/officeDocument/2006/relationships/image" Target="../media/image131.svg"/><Relationship Id="rId1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8.sv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svg"/><Relationship Id="rId4" Type="http://schemas.openxmlformats.org/officeDocument/2006/relationships/image" Target="../media/image136.svg"/><Relationship Id="rId9" Type="http://schemas.openxmlformats.org/officeDocument/2006/relationships/image" Target="../media/image1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6.sv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svg"/><Relationship Id="rId4" Type="http://schemas.openxmlformats.org/officeDocument/2006/relationships/image" Target="../media/image145.svg"/><Relationship Id="rId9" Type="http://schemas.openxmlformats.org/officeDocument/2006/relationships/image" Target="../media/image1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sv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21" Type="http://schemas.openxmlformats.org/officeDocument/2006/relationships/image" Target="../media/image49.svg"/><Relationship Id="rId7" Type="http://schemas.openxmlformats.org/officeDocument/2006/relationships/image" Target="../media/image35.sv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3.sv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4" Type="http://schemas.openxmlformats.org/officeDocument/2006/relationships/image" Target="../media/image32.png"/><Relationship Id="rId9" Type="http://schemas.openxmlformats.org/officeDocument/2006/relationships/image" Target="../media/image37.svg"/><Relationship Id="rId1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9">
            <a:extLst>
              <a:ext uri="{FF2B5EF4-FFF2-40B4-BE49-F238E27FC236}">
                <a16:creationId xmlns:a16="http://schemas.microsoft.com/office/drawing/2014/main" id="{DC4A8315-B2B8-AAD8-1DA8-C3E3A0A9DB23}"/>
              </a:ext>
            </a:extLst>
          </p:cNvPr>
          <p:cNvSpPr txBox="1">
            <a:spLocks/>
          </p:cNvSpPr>
          <p:nvPr/>
        </p:nvSpPr>
        <p:spPr>
          <a:xfrm>
            <a:off x="953730" y="2459549"/>
            <a:ext cx="9920747" cy="1618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10">
            <a:extLst>
              <a:ext uri="{FF2B5EF4-FFF2-40B4-BE49-F238E27FC236}">
                <a16:creationId xmlns:a16="http://schemas.microsoft.com/office/drawing/2014/main" id="{C1FBEED2-AE56-B2C0-040F-56E459503C68}"/>
              </a:ext>
            </a:extLst>
          </p:cNvPr>
          <p:cNvSpPr txBox="1">
            <a:spLocks/>
          </p:cNvSpPr>
          <p:nvPr/>
        </p:nvSpPr>
        <p:spPr>
          <a:xfrm>
            <a:off x="0" y="2459550"/>
            <a:ext cx="11739716" cy="24315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Kentucky Aviation System Plan and Economic Impact Study Update</a:t>
            </a:r>
          </a:p>
        </p:txBody>
      </p:sp>
    </p:spTree>
    <p:extLst>
      <p:ext uri="{BB962C8B-B14F-4D97-AF65-F5344CB8AC3E}">
        <p14:creationId xmlns:p14="http://schemas.microsoft.com/office/powerpoint/2010/main" val="2497875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B2253-8769-438A-74B2-4F8D2872F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Economic Impact Measures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7950BC-27B3-E2E2-7F4F-009E799BC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r="3501"/>
          <a:stretch/>
        </p:blipFill>
        <p:spPr bwMode="auto">
          <a:xfrm>
            <a:off x="1131080" y="983631"/>
            <a:ext cx="9101469" cy="550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77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F6AF9-FB49-A135-9913-A459CC5B4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1FBE78ED-4920-855E-8729-4C960D96FD18}"/>
              </a:ext>
            </a:extLst>
          </p:cNvPr>
          <p:cNvSpPr txBox="1">
            <a:spLocks/>
          </p:cNvSpPr>
          <p:nvPr/>
        </p:nvSpPr>
        <p:spPr>
          <a:xfrm>
            <a:off x="396280" y="1900212"/>
            <a:ext cx="10515600" cy="285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j-ea"/>
                <a:cs typeface="+mj-cs"/>
              </a:rPr>
              <a:t>IMPLAN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j-ea"/>
                <a:cs typeface="+mj-cs"/>
              </a:rPr>
              <a:t>Modeling </a:t>
            </a:r>
          </a:p>
        </p:txBody>
      </p:sp>
    </p:spTree>
    <p:extLst>
      <p:ext uri="{BB962C8B-B14F-4D97-AF65-F5344CB8AC3E}">
        <p14:creationId xmlns:p14="http://schemas.microsoft.com/office/powerpoint/2010/main" val="2152025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4D475-A125-718B-1D43-08311F71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IMPLAN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0F54A-E504-4F25-A8B0-C63242A9E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4285" y="1825625"/>
            <a:ext cx="6616555" cy="50660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chemeClr val="accent3">
                    <a:lumMod val="25000"/>
                  </a:schemeClr>
                </a:solidFill>
              </a:rPr>
              <a:t>Economic Modeling Software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788F402-28D3-99F5-1799-8EF4603EBABC}"/>
              </a:ext>
            </a:extLst>
          </p:cNvPr>
          <p:cNvSpPr txBox="1">
            <a:spLocks/>
          </p:cNvSpPr>
          <p:nvPr/>
        </p:nvSpPr>
        <p:spPr>
          <a:xfrm>
            <a:off x="2034285" y="2730823"/>
            <a:ext cx="6616555" cy="506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3">
                    <a:lumMod val="25000"/>
                  </a:schemeClr>
                </a:solidFill>
              </a:rPr>
              <a:t>FAA-Approved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4402D7-FEC2-6A33-5841-E6FAEC5D76AC}"/>
              </a:ext>
            </a:extLst>
          </p:cNvPr>
          <p:cNvSpPr txBox="1">
            <a:spLocks/>
          </p:cNvSpPr>
          <p:nvPr/>
        </p:nvSpPr>
        <p:spPr>
          <a:xfrm>
            <a:off x="2034285" y="3636021"/>
            <a:ext cx="6616555" cy="506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3">
                    <a:lumMod val="25000"/>
                  </a:schemeClr>
                </a:solidFill>
              </a:rPr>
              <a:t>Input-Output Model​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707C48-46C0-36B0-CDCC-50C7D4F4AFBE}"/>
              </a:ext>
            </a:extLst>
          </p:cNvPr>
          <p:cNvSpPr txBox="1">
            <a:spLocks/>
          </p:cNvSpPr>
          <p:nvPr/>
        </p:nvSpPr>
        <p:spPr>
          <a:xfrm>
            <a:off x="2034285" y="4541219"/>
            <a:ext cx="6616555" cy="506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3">
                    <a:lumMod val="25000"/>
                  </a:schemeClr>
                </a:solidFill>
              </a:rPr>
              <a:t>Based on Employee Headcount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8F788C0-A55F-E705-E15D-03E3E776A394}"/>
              </a:ext>
            </a:extLst>
          </p:cNvPr>
          <p:cNvSpPr txBox="1">
            <a:spLocks/>
          </p:cNvSpPr>
          <p:nvPr/>
        </p:nvSpPr>
        <p:spPr>
          <a:xfrm>
            <a:off x="2034285" y="5446418"/>
            <a:ext cx="6616555" cy="5066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>
                <a:solidFill>
                  <a:schemeClr val="accent3">
                    <a:lumMod val="25000"/>
                  </a:schemeClr>
                </a:solidFill>
              </a:rPr>
              <a:t>Generates Direct, Multiplier, and Total Impacts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63C005-D3F1-BAED-0666-8960D23DA4EF}"/>
              </a:ext>
            </a:extLst>
          </p:cNvPr>
          <p:cNvGrpSpPr/>
          <p:nvPr/>
        </p:nvGrpSpPr>
        <p:grpSpPr>
          <a:xfrm>
            <a:off x="1039150" y="2621310"/>
            <a:ext cx="702598" cy="702598"/>
            <a:chOff x="798470" y="2927814"/>
            <a:chExt cx="914400" cy="9144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5D0C87F-C7CF-499C-8968-6701FA2407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470" y="2927814"/>
              <a:ext cx="914400" cy="914400"/>
            </a:xfrm>
            <a:custGeom>
              <a:avLst/>
              <a:gdLst>
                <a:gd name="connsiteX0" fmla="*/ 1049722 w 1049722"/>
                <a:gd name="connsiteY0" fmla="*/ 524861 h 1049722"/>
                <a:gd name="connsiteX1" fmla="*/ 524861 w 1049722"/>
                <a:gd name="connsiteY1" fmla="*/ 1049723 h 1049722"/>
                <a:gd name="connsiteX2" fmla="*/ 0 w 1049722"/>
                <a:gd name="connsiteY2" fmla="*/ 524861 h 1049722"/>
                <a:gd name="connsiteX3" fmla="*/ 524861 w 1049722"/>
                <a:gd name="connsiteY3" fmla="*/ 0 h 1049722"/>
                <a:gd name="connsiteX4" fmla="*/ 1049722 w 1049722"/>
                <a:gd name="connsiteY4" fmla="*/ 524861 h 10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722" h="1049722">
                  <a:moveTo>
                    <a:pt x="1049722" y="524861"/>
                  </a:moveTo>
                  <a:cubicBezTo>
                    <a:pt x="1049722" y="814679"/>
                    <a:pt x="814679" y="1049723"/>
                    <a:pt x="524861" y="1049723"/>
                  </a:cubicBezTo>
                  <a:cubicBezTo>
                    <a:pt x="235043" y="1049723"/>
                    <a:pt x="0" y="814679"/>
                    <a:pt x="0" y="524861"/>
                  </a:cubicBezTo>
                  <a:cubicBezTo>
                    <a:pt x="0" y="235043"/>
                    <a:pt x="235043" y="0"/>
                    <a:pt x="524861" y="0"/>
                  </a:cubicBezTo>
                  <a:cubicBezTo>
                    <a:pt x="814679" y="0"/>
                    <a:pt x="1049722" y="235043"/>
                    <a:pt x="1049722" y="524861"/>
                  </a:cubicBezTo>
                </a:path>
              </a:pathLst>
            </a:custGeom>
            <a:solidFill>
              <a:schemeClr val="accent4"/>
            </a:solidFill>
            <a:ln w="186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" name="Graphic 12">
              <a:extLst>
                <a:ext uri="{FF2B5EF4-FFF2-40B4-BE49-F238E27FC236}">
                  <a16:creationId xmlns:a16="http://schemas.microsoft.com/office/drawing/2014/main" id="{6A60A514-A64C-1B85-99FB-E7D9E1F9CC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70769" y="3040433"/>
              <a:ext cx="607677" cy="274318"/>
              <a:chOff x="939345" y="3014633"/>
              <a:chExt cx="808489" cy="364969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AD1B209-F0BE-BA56-E5E1-8833C87CD60A}"/>
                  </a:ext>
                </a:extLst>
              </p:cNvPr>
              <p:cNvSpPr/>
              <p:nvPr/>
            </p:nvSpPr>
            <p:spPr>
              <a:xfrm>
                <a:off x="1181708" y="3142139"/>
                <a:ext cx="108252" cy="63952"/>
              </a:xfrm>
              <a:custGeom>
                <a:avLst/>
                <a:gdLst>
                  <a:gd name="connsiteX0" fmla="*/ 105231 w 108252"/>
                  <a:gd name="connsiteY0" fmla="*/ 10153 h 63952"/>
                  <a:gd name="connsiteX1" fmla="*/ 40514 w 108252"/>
                  <a:gd name="connsiteY1" fmla="*/ 211 h 63952"/>
                  <a:gd name="connsiteX2" fmla="*/ 934 w 108252"/>
                  <a:gd name="connsiteY2" fmla="*/ 32288 h 63952"/>
                  <a:gd name="connsiteX3" fmla="*/ 4498 w 108252"/>
                  <a:gd name="connsiteY3" fmla="*/ 39604 h 63952"/>
                  <a:gd name="connsiteX4" fmla="*/ 96602 w 108252"/>
                  <a:gd name="connsiteY4" fmla="*/ 63427 h 63952"/>
                  <a:gd name="connsiteX5" fmla="*/ 103355 w 108252"/>
                  <a:gd name="connsiteY5" fmla="*/ 59863 h 63952"/>
                  <a:gd name="connsiteX6" fmla="*/ 108232 w 108252"/>
                  <a:gd name="connsiteY6" fmla="*/ 15031 h 63952"/>
                  <a:gd name="connsiteX7" fmla="*/ 105231 w 108252"/>
                  <a:gd name="connsiteY7" fmla="*/ 10153 h 63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8252" h="63952">
                    <a:moveTo>
                      <a:pt x="105231" y="10153"/>
                    </a:moveTo>
                    <a:cubicBezTo>
                      <a:pt x="84784" y="2462"/>
                      <a:pt x="63212" y="-914"/>
                      <a:pt x="40514" y="211"/>
                    </a:cubicBezTo>
                    <a:cubicBezTo>
                      <a:pt x="27946" y="399"/>
                      <a:pt x="14628" y="14093"/>
                      <a:pt x="934" y="32288"/>
                    </a:cubicBezTo>
                    <a:cubicBezTo>
                      <a:pt x="-1317" y="35290"/>
                      <a:pt x="747" y="39417"/>
                      <a:pt x="4498" y="39604"/>
                    </a:cubicBezTo>
                    <a:cubicBezTo>
                      <a:pt x="38826" y="40917"/>
                      <a:pt x="69402" y="48983"/>
                      <a:pt x="96602" y="63427"/>
                    </a:cubicBezTo>
                    <a:cubicBezTo>
                      <a:pt x="99416" y="64928"/>
                      <a:pt x="102980" y="63052"/>
                      <a:pt x="103355" y="59863"/>
                    </a:cubicBezTo>
                    <a:lnTo>
                      <a:pt x="108232" y="15031"/>
                    </a:lnTo>
                    <a:cubicBezTo>
                      <a:pt x="108420" y="12967"/>
                      <a:pt x="107294" y="10904"/>
                      <a:pt x="105231" y="10153"/>
                    </a:cubicBezTo>
                    <a:close/>
                  </a:path>
                </a:pathLst>
              </a:custGeom>
              <a:noFill/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8226A6-7C0E-747C-A4F3-F82FDAF9044A}"/>
                  </a:ext>
                </a:extLst>
              </p:cNvPr>
              <p:cNvSpPr/>
              <p:nvPr/>
            </p:nvSpPr>
            <p:spPr>
              <a:xfrm>
                <a:off x="1297040" y="3154731"/>
                <a:ext cx="53280" cy="53014"/>
              </a:xfrm>
              <a:custGeom>
                <a:avLst/>
                <a:gdLst>
                  <a:gd name="connsiteX0" fmla="*/ 40547 w 53280"/>
                  <a:gd name="connsiteY0" fmla="*/ 1688 h 53014"/>
                  <a:gd name="connsiteX1" fmla="*/ 9220 w 53280"/>
                  <a:gd name="connsiteY1" fmla="*/ 0 h 53014"/>
                  <a:gd name="connsiteX2" fmla="*/ 3405 w 53280"/>
                  <a:gd name="connsiteY2" fmla="*/ 5065 h 53014"/>
                  <a:gd name="connsiteX3" fmla="*/ 29 w 53280"/>
                  <a:gd name="connsiteY3" fmla="*/ 47084 h 53014"/>
                  <a:gd name="connsiteX4" fmla="*/ 6594 w 53280"/>
                  <a:gd name="connsiteY4" fmla="*/ 52899 h 53014"/>
                  <a:gd name="connsiteX5" fmla="*/ 17286 w 53280"/>
                  <a:gd name="connsiteY5" fmla="*/ 50835 h 53014"/>
                  <a:gd name="connsiteX6" fmla="*/ 48988 w 53280"/>
                  <a:gd name="connsiteY6" fmla="*/ 43895 h 53014"/>
                  <a:gd name="connsiteX7" fmla="*/ 53115 w 53280"/>
                  <a:gd name="connsiteY7" fmla="*/ 37142 h 53014"/>
                  <a:gd name="connsiteX8" fmla="*/ 45612 w 53280"/>
                  <a:gd name="connsiteY8" fmla="*/ 5815 h 53014"/>
                  <a:gd name="connsiteX9" fmla="*/ 40547 w 53280"/>
                  <a:gd name="connsiteY9" fmla="*/ 1688 h 53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280" h="53014">
                    <a:moveTo>
                      <a:pt x="40547" y="1688"/>
                    </a:moveTo>
                    <a:lnTo>
                      <a:pt x="9220" y="0"/>
                    </a:lnTo>
                    <a:cubicBezTo>
                      <a:pt x="6219" y="0"/>
                      <a:pt x="3593" y="2063"/>
                      <a:pt x="3405" y="5065"/>
                    </a:cubicBezTo>
                    <a:lnTo>
                      <a:pt x="29" y="47084"/>
                    </a:lnTo>
                    <a:cubicBezTo>
                      <a:pt x="-347" y="50648"/>
                      <a:pt x="3030" y="53649"/>
                      <a:pt x="6594" y="52899"/>
                    </a:cubicBezTo>
                    <a:lnTo>
                      <a:pt x="17286" y="50835"/>
                    </a:lnTo>
                    <a:lnTo>
                      <a:pt x="48988" y="43895"/>
                    </a:lnTo>
                    <a:cubicBezTo>
                      <a:pt x="51989" y="43144"/>
                      <a:pt x="53865" y="40143"/>
                      <a:pt x="53115" y="37142"/>
                    </a:cubicBezTo>
                    <a:lnTo>
                      <a:pt x="45612" y="5815"/>
                    </a:lnTo>
                    <a:cubicBezTo>
                      <a:pt x="45049" y="3377"/>
                      <a:pt x="42985" y="1688"/>
                      <a:pt x="40547" y="1688"/>
                    </a:cubicBezTo>
                    <a:close/>
                  </a:path>
                </a:pathLst>
              </a:custGeom>
              <a:noFill/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67AF49A-A08F-F872-436D-8ACCB6A871E6}"/>
                  </a:ext>
                </a:extLst>
              </p:cNvPr>
              <p:cNvSpPr/>
              <p:nvPr/>
            </p:nvSpPr>
            <p:spPr>
              <a:xfrm>
                <a:off x="1150859" y="3218742"/>
                <a:ext cx="130479" cy="44495"/>
              </a:xfrm>
              <a:custGeom>
                <a:avLst/>
                <a:gdLst>
                  <a:gd name="connsiteX0" fmla="*/ 130078 w 130479"/>
                  <a:gd name="connsiteY0" fmla="*/ 1644 h 44495"/>
                  <a:gd name="connsiteX1" fmla="*/ 130078 w 130479"/>
                  <a:gd name="connsiteY1" fmla="*/ 1644 h 44495"/>
                  <a:gd name="connsiteX2" fmla="*/ 130078 w 130479"/>
                  <a:gd name="connsiteY2" fmla="*/ 1644 h 44495"/>
                  <a:gd name="connsiteX3" fmla="*/ 126139 w 130479"/>
                  <a:gd name="connsiteY3" fmla="*/ 331 h 44495"/>
                  <a:gd name="connsiteX4" fmla="*/ 102691 w 130479"/>
                  <a:gd name="connsiteY4" fmla="*/ 10273 h 44495"/>
                  <a:gd name="connsiteX5" fmla="*/ 40976 w 130479"/>
                  <a:gd name="connsiteY5" fmla="*/ 29406 h 44495"/>
                  <a:gd name="connsiteX6" fmla="*/ 2333 w 130479"/>
                  <a:gd name="connsiteY6" fmla="*/ 38598 h 44495"/>
                  <a:gd name="connsiteX7" fmla="*/ 82 w 130479"/>
                  <a:gd name="connsiteY7" fmla="*/ 42162 h 44495"/>
                  <a:gd name="connsiteX8" fmla="*/ 82 w 130479"/>
                  <a:gd name="connsiteY8" fmla="*/ 42162 h 44495"/>
                  <a:gd name="connsiteX9" fmla="*/ 3646 w 130479"/>
                  <a:gd name="connsiteY9" fmla="*/ 44413 h 44495"/>
                  <a:gd name="connsiteX10" fmla="*/ 128765 w 130479"/>
                  <a:gd name="connsiteY10" fmla="*/ 5771 h 44495"/>
                  <a:gd name="connsiteX11" fmla="*/ 130266 w 130479"/>
                  <a:gd name="connsiteY11" fmla="*/ 1644 h 44495"/>
                  <a:gd name="connsiteX12" fmla="*/ 130266 w 130479"/>
                  <a:gd name="connsiteY12" fmla="*/ 1644 h 44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0479" h="44495">
                    <a:moveTo>
                      <a:pt x="130078" y="1644"/>
                    </a:moveTo>
                    <a:lnTo>
                      <a:pt x="130078" y="1644"/>
                    </a:lnTo>
                    <a:cubicBezTo>
                      <a:pt x="130078" y="1644"/>
                      <a:pt x="130078" y="1644"/>
                      <a:pt x="130078" y="1644"/>
                    </a:cubicBezTo>
                    <a:cubicBezTo>
                      <a:pt x="129328" y="143"/>
                      <a:pt x="127640" y="-419"/>
                      <a:pt x="126139" y="331"/>
                    </a:cubicBezTo>
                    <a:cubicBezTo>
                      <a:pt x="119011" y="3707"/>
                      <a:pt x="111132" y="7084"/>
                      <a:pt x="102691" y="10273"/>
                    </a:cubicBezTo>
                    <a:lnTo>
                      <a:pt x="40976" y="29406"/>
                    </a:lnTo>
                    <a:cubicBezTo>
                      <a:pt x="28783" y="32595"/>
                      <a:pt x="16027" y="35597"/>
                      <a:pt x="2333" y="38598"/>
                    </a:cubicBezTo>
                    <a:cubicBezTo>
                      <a:pt x="645" y="38973"/>
                      <a:pt x="-293" y="40474"/>
                      <a:pt x="82" y="42162"/>
                    </a:cubicBezTo>
                    <a:cubicBezTo>
                      <a:pt x="82" y="42162"/>
                      <a:pt x="82" y="42162"/>
                      <a:pt x="82" y="42162"/>
                    </a:cubicBezTo>
                    <a:cubicBezTo>
                      <a:pt x="457" y="43851"/>
                      <a:pt x="1958" y="44788"/>
                      <a:pt x="3646" y="44413"/>
                    </a:cubicBezTo>
                    <a:cubicBezTo>
                      <a:pt x="57108" y="32783"/>
                      <a:pt x="99127" y="19840"/>
                      <a:pt x="128765" y="5771"/>
                    </a:cubicBezTo>
                    <a:cubicBezTo>
                      <a:pt x="130266" y="5021"/>
                      <a:pt x="130828" y="3145"/>
                      <a:pt x="130266" y="1644"/>
                    </a:cubicBezTo>
                    <a:cubicBezTo>
                      <a:pt x="130266" y="1644"/>
                      <a:pt x="130266" y="1644"/>
                      <a:pt x="130266" y="1644"/>
                    </a:cubicBezTo>
                    <a:close/>
                  </a:path>
                </a:pathLst>
              </a:custGeom>
              <a:noFill/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D6BA10B-49E2-3E87-9D9C-E8F6687071AA}"/>
                  </a:ext>
                </a:extLst>
              </p:cNvPr>
              <p:cNvSpPr/>
              <p:nvPr/>
            </p:nvSpPr>
            <p:spPr>
              <a:xfrm>
                <a:off x="1104045" y="3284539"/>
                <a:ext cx="4689" cy="2438"/>
              </a:xfrm>
              <a:custGeom>
                <a:avLst/>
                <a:gdLst>
                  <a:gd name="connsiteX0" fmla="*/ 0 w 4689"/>
                  <a:gd name="connsiteY0" fmla="*/ 188 h 2438"/>
                  <a:gd name="connsiteX1" fmla="*/ 4690 w 4689"/>
                  <a:gd name="connsiteY1" fmla="*/ 2439 h 2438"/>
                  <a:gd name="connsiteX2" fmla="*/ 4127 w 4689"/>
                  <a:gd name="connsiteY2" fmla="*/ 938 h 2438"/>
                  <a:gd name="connsiteX3" fmla="*/ 0 w 4689"/>
                  <a:gd name="connsiteY3" fmla="*/ 0 h 2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689" h="2438">
                    <a:moveTo>
                      <a:pt x="0" y="188"/>
                    </a:moveTo>
                    <a:cubicBezTo>
                      <a:pt x="1688" y="938"/>
                      <a:pt x="3189" y="1876"/>
                      <a:pt x="4690" y="2439"/>
                    </a:cubicBezTo>
                    <a:cubicBezTo>
                      <a:pt x="4502" y="2063"/>
                      <a:pt x="4314" y="1501"/>
                      <a:pt x="4127" y="938"/>
                    </a:cubicBezTo>
                    <a:cubicBezTo>
                      <a:pt x="2814" y="938"/>
                      <a:pt x="1313" y="375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826BEAD-9FBA-33C6-CE4A-F8A862C9865E}"/>
                  </a:ext>
                </a:extLst>
              </p:cNvPr>
              <p:cNvSpPr/>
              <p:nvPr/>
            </p:nvSpPr>
            <p:spPr>
              <a:xfrm>
                <a:off x="1088100" y="3014633"/>
                <a:ext cx="607886" cy="293649"/>
              </a:xfrm>
              <a:custGeom>
                <a:avLst/>
                <a:gdLst>
                  <a:gd name="connsiteX0" fmla="*/ 442699 w 607887"/>
                  <a:gd name="connsiteY0" fmla="*/ 163735 h 293649"/>
                  <a:gd name="connsiteX1" fmla="*/ 450203 w 607887"/>
                  <a:gd name="connsiteY1" fmla="*/ 128657 h 293649"/>
                  <a:gd name="connsiteX2" fmla="*/ 589578 w 607887"/>
                  <a:gd name="connsiteY2" fmla="*/ 132783 h 293649"/>
                  <a:gd name="connsiteX3" fmla="*/ 593705 w 607887"/>
                  <a:gd name="connsiteY3" fmla="*/ 129032 h 293649"/>
                  <a:gd name="connsiteX4" fmla="*/ 599332 w 607887"/>
                  <a:gd name="connsiteY4" fmla="*/ 129032 h 293649"/>
                  <a:gd name="connsiteX5" fmla="*/ 607211 w 607887"/>
                  <a:gd name="connsiteY5" fmla="*/ 119840 h 293649"/>
                  <a:gd name="connsiteX6" fmla="*/ 462020 w 607887"/>
                  <a:gd name="connsiteY6" fmla="*/ 109148 h 293649"/>
                  <a:gd name="connsiteX7" fmla="*/ 458456 w 607887"/>
                  <a:gd name="connsiteY7" fmla="*/ 111774 h 293649"/>
                  <a:gd name="connsiteX8" fmla="*/ 454142 w 607887"/>
                  <a:gd name="connsiteY8" fmla="*/ 111399 h 293649"/>
                  <a:gd name="connsiteX9" fmla="*/ 453767 w 607887"/>
                  <a:gd name="connsiteY9" fmla="*/ 111399 h 293649"/>
                  <a:gd name="connsiteX10" fmla="*/ 477215 w 607887"/>
                  <a:gd name="connsiteY10" fmla="*/ 3350 h 293649"/>
                  <a:gd name="connsiteX11" fmla="*/ 446826 w 607887"/>
                  <a:gd name="connsiteY11" fmla="*/ 349 h 293649"/>
                  <a:gd name="connsiteX12" fmla="*/ 368979 w 607887"/>
                  <a:gd name="connsiteY12" fmla="*/ 134097 h 293649"/>
                  <a:gd name="connsiteX13" fmla="*/ 147441 w 607887"/>
                  <a:gd name="connsiteY13" fmla="*/ 113087 h 293649"/>
                  <a:gd name="connsiteX14" fmla="*/ 80099 w 607887"/>
                  <a:gd name="connsiteY14" fmla="*/ 165986 h 293649"/>
                  <a:gd name="connsiteX15" fmla="*/ 0 w 607887"/>
                  <a:gd name="connsiteY15" fmla="*/ 203690 h 293649"/>
                  <a:gd name="connsiteX16" fmla="*/ 7503 w 607887"/>
                  <a:gd name="connsiteY16" fmla="*/ 221323 h 293649"/>
                  <a:gd name="connsiteX17" fmla="*/ 25324 w 607887"/>
                  <a:gd name="connsiteY17" fmla="*/ 222824 h 293649"/>
                  <a:gd name="connsiteX18" fmla="*/ 51398 w 607887"/>
                  <a:gd name="connsiteY18" fmla="*/ 255839 h 293649"/>
                  <a:gd name="connsiteX19" fmla="*/ 36016 w 607887"/>
                  <a:gd name="connsiteY19" fmla="*/ 269720 h 293649"/>
                  <a:gd name="connsiteX20" fmla="*/ 45208 w 607887"/>
                  <a:gd name="connsiteY20" fmla="*/ 281350 h 293649"/>
                  <a:gd name="connsiteX21" fmla="*/ 233355 w 607887"/>
                  <a:gd name="connsiteY21" fmla="*/ 270470 h 293649"/>
                  <a:gd name="connsiteX22" fmla="*/ 442512 w 607887"/>
                  <a:gd name="connsiteY22" fmla="*/ 163547 h 293649"/>
                  <a:gd name="connsiteX23" fmla="*/ 191524 w 607887"/>
                  <a:gd name="connsiteY23" fmla="*/ 209881 h 293649"/>
                  <a:gd name="connsiteX24" fmla="*/ 66405 w 607887"/>
                  <a:gd name="connsiteY24" fmla="*/ 248523 h 293649"/>
                  <a:gd name="connsiteX25" fmla="*/ 62841 w 607887"/>
                  <a:gd name="connsiteY25" fmla="*/ 246272 h 293649"/>
                  <a:gd name="connsiteX26" fmla="*/ 62841 w 607887"/>
                  <a:gd name="connsiteY26" fmla="*/ 246272 h 293649"/>
                  <a:gd name="connsiteX27" fmla="*/ 65092 w 607887"/>
                  <a:gd name="connsiteY27" fmla="*/ 242708 h 293649"/>
                  <a:gd name="connsiteX28" fmla="*/ 103734 w 607887"/>
                  <a:gd name="connsiteY28" fmla="*/ 233516 h 293649"/>
                  <a:gd name="connsiteX29" fmla="*/ 165449 w 607887"/>
                  <a:gd name="connsiteY29" fmla="*/ 214383 h 293649"/>
                  <a:gd name="connsiteX30" fmla="*/ 188898 w 607887"/>
                  <a:gd name="connsiteY30" fmla="*/ 204441 h 293649"/>
                  <a:gd name="connsiteX31" fmla="*/ 192837 w 607887"/>
                  <a:gd name="connsiteY31" fmla="*/ 205754 h 293649"/>
                  <a:gd name="connsiteX32" fmla="*/ 192837 w 607887"/>
                  <a:gd name="connsiteY32" fmla="*/ 205754 h 293649"/>
                  <a:gd name="connsiteX33" fmla="*/ 192837 w 607887"/>
                  <a:gd name="connsiteY33" fmla="*/ 205754 h 293649"/>
                  <a:gd name="connsiteX34" fmla="*/ 192837 w 607887"/>
                  <a:gd name="connsiteY34" fmla="*/ 205754 h 293649"/>
                  <a:gd name="connsiteX35" fmla="*/ 191336 w 607887"/>
                  <a:gd name="connsiteY35" fmla="*/ 209881 h 293649"/>
                  <a:gd name="connsiteX36" fmla="*/ 196964 w 607887"/>
                  <a:gd name="connsiteY36" fmla="*/ 187371 h 293649"/>
                  <a:gd name="connsiteX37" fmla="*/ 190211 w 607887"/>
                  <a:gd name="connsiteY37" fmla="*/ 190935 h 293649"/>
                  <a:gd name="connsiteX38" fmla="*/ 98107 w 607887"/>
                  <a:gd name="connsiteY38" fmla="*/ 167111 h 293649"/>
                  <a:gd name="connsiteX39" fmla="*/ 94543 w 607887"/>
                  <a:gd name="connsiteY39" fmla="*/ 159796 h 293649"/>
                  <a:gd name="connsiteX40" fmla="*/ 134123 w 607887"/>
                  <a:gd name="connsiteY40" fmla="*/ 127719 h 293649"/>
                  <a:gd name="connsiteX41" fmla="*/ 198840 w 607887"/>
                  <a:gd name="connsiteY41" fmla="*/ 137661 h 293649"/>
                  <a:gd name="connsiteX42" fmla="*/ 201841 w 607887"/>
                  <a:gd name="connsiteY42" fmla="*/ 142538 h 293649"/>
                  <a:gd name="connsiteX43" fmla="*/ 196964 w 607887"/>
                  <a:gd name="connsiteY43" fmla="*/ 187371 h 293649"/>
                  <a:gd name="connsiteX44" fmla="*/ 257929 w 607887"/>
                  <a:gd name="connsiteY44" fmla="*/ 183994 h 293649"/>
                  <a:gd name="connsiteX45" fmla="*/ 226227 w 607887"/>
                  <a:gd name="connsiteY45" fmla="*/ 190935 h 293649"/>
                  <a:gd name="connsiteX46" fmla="*/ 215535 w 607887"/>
                  <a:gd name="connsiteY46" fmla="*/ 192998 h 293649"/>
                  <a:gd name="connsiteX47" fmla="*/ 208969 w 607887"/>
                  <a:gd name="connsiteY47" fmla="*/ 187183 h 293649"/>
                  <a:gd name="connsiteX48" fmla="*/ 212346 w 607887"/>
                  <a:gd name="connsiteY48" fmla="*/ 145164 h 293649"/>
                  <a:gd name="connsiteX49" fmla="*/ 218161 w 607887"/>
                  <a:gd name="connsiteY49" fmla="*/ 140099 h 293649"/>
                  <a:gd name="connsiteX50" fmla="*/ 249487 w 607887"/>
                  <a:gd name="connsiteY50" fmla="*/ 141788 h 293649"/>
                  <a:gd name="connsiteX51" fmla="*/ 254552 w 607887"/>
                  <a:gd name="connsiteY51" fmla="*/ 145914 h 293649"/>
                  <a:gd name="connsiteX52" fmla="*/ 262055 w 607887"/>
                  <a:gd name="connsiteY52" fmla="*/ 177241 h 293649"/>
                  <a:gd name="connsiteX53" fmla="*/ 257929 w 607887"/>
                  <a:gd name="connsiteY53" fmla="*/ 183994 h 29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607887" h="293649">
                    <a:moveTo>
                      <a:pt x="442699" y="163735"/>
                    </a:moveTo>
                    <a:lnTo>
                      <a:pt x="450203" y="128657"/>
                    </a:lnTo>
                    <a:lnTo>
                      <a:pt x="589578" y="132783"/>
                    </a:lnTo>
                    <a:cubicBezTo>
                      <a:pt x="591079" y="131470"/>
                      <a:pt x="592579" y="130157"/>
                      <a:pt x="593705" y="129032"/>
                    </a:cubicBezTo>
                    <a:lnTo>
                      <a:pt x="599332" y="129032"/>
                    </a:lnTo>
                    <a:cubicBezTo>
                      <a:pt x="605147" y="123967"/>
                      <a:pt x="609649" y="119653"/>
                      <a:pt x="607211" y="119840"/>
                    </a:cubicBezTo>
                    <a:lnTo>
                      <a:pt x="462020" y="109148"/>
                    </a:lnTo>
                    <a:lnTo>
                      <a:pt x="458456" y="111774"/>
                    </a:lnTo>
                    <a:lnTo>
                      <a:pt x="454142" y="111399"/>
                    </a:lnTo>
                    <a:lnTo>
                      <a:pt x="453767" y="111399"/>
                    </a:lnTo>
                    <a:cubicBezTo>
                      <a:pt x="453767" y="111399"/>
                      <a:pt x="477215" y="3350"/>
                      <a:pt x="477215" y="3350"/>
                    </a:cubicBezTo>
                    <a:cubicBezTo>
                      <a:pt x="468211" y="349"/>
                      <a:pt x="458081" y="-589"/>
                      <a:pt x="446826" y="349"/>
                    </a:cubicBezTo>
                    <a:cubicBezTo>
                      <a:pt x="418126" y="54936"/>
                      <a:pt x="386987" y="118527"/>
                      <a:pt x="368979" y="134097"/>
                    </a:cubicBezTo>
                    <a:cubicBezTo>
                      <a:pt x="323208" y="135222"/>
                      <a:pt x="200528" y="108960"/>
                      <a:pt x="147441" y="113087"/>
                    </a:cubicBezTo>
                    <a:cubicBezTo>
                      <a:pt x="125869" y="118715"/>
                      <a:pt x="103547" y="132408"/>
                      <a:pt x="80099" y="165986"/>
                    </a:cubicBezTo>
                    <a:cubicBezTo>
                      <a:pt x="44458" y="179304"/>
                      <a:pt x="17445" y="191873"/>
                      <a:pt x="0" y="203690"/>
                    </a:cubicBezTo>
                    <a:cubicBezTo>
                      <a:pt x="2814" y="210068"/>
                      <a:pt x="5440" y="216071"/>
                      <a:pt x="7503" y="221323"/>
                    </a:cubicBezTo>
                    <a:cubicBezTo>
                      <a:pt x="12943" y="220573"/>
                      <a:pt x="19134" y="220948"/>
                      <a:pt x="25324" y="222824"/>
                    </a:cubicBezTo>
                    <a:cubicBezTo>
                      <a:pt x="43144" y="228264"/>
                      <a:pt x="54775" y="242896"/>
                      <a:pt x="51398" y="255839"/>
                    </a:cubicBezTo>
                    <a:cubicBezTo>
                      <a:pt x="49522" y="262592"/>
                      <a:pt x="43707" y="267469"/>
                      <a:pt x="36016" y="269720"/>
                    </a:cubicBezTo>
                    <a:cubicBezTo>
                      <a:pt x="38830" y="273284"/>
                      <a:pt x="41831" y="277224"/>
                      <a:pt x="45208" y="281350"/>
                    </a:cubicBezTo>
                    <a:cubicBezTo>
                      <a:pt x="106923" y="300859"/>
                      <a:pt x="169764" y="297107"/>
                      <a:pt x="233355" y="270470"/>
                    </a:cubicBezTo>
                    <a:cubicBezTo>
                      <a:pt x="233355" y="270470"/>
                      <a:pt x="416625" y="196562"/>
                      <a:pt x="442512" y="163547"/>
                    </a:cubicBezTo>
                    <a:close/>
                    <a:moveTo>
                      <a:pt x="191524" y="209881"/>
                    </a:moveTo>
                    <a:cubicBezTo>
                      <a:pt x="161885" y="223950"/>
                      <a:pt x="119866" y="237080"/>
                      <a:pt x="66405" y="248523"/>
                    </a:cubicBezTo>
                    <a:cubicBezTo>
                      <a:pt x="64717" y="248898"/>
                      <a:pt x="63216" y="247773"/>
                      <a:pt x="62841" y="246272"/>
                    </a:cubicBezTo>
                    <a:cubicBezTo>
                      <a:pt x="62841" y="246272"/>
                      <a:pt x="62841" y="246272"/>
                      <a:pt x="62841" y="246272"/>
                    </a:cubicBezTo>
                    <a:cubicBezTo>
                      <a:pt x="62466" y="244584"/>
                      <a:pt x="63591" y="243083"/>
                      <a:pt x="65092" y="242708"/>
                    </a:cubicBezTo>
                    <a:cubicBezTo>
                      <a:pt x="78785" y="239707"/>
                      <a:pt x="91541" y="236705"/>
                      <a:pt x="103734" y="233516"/>
                    </a:cubicBezTo>
                    <a:lnTo>
                      <a:pt x="165449" y="214383"/>
                    </a:lnTo>
                    <a:cubicBezTo>
                      <a:pt x="173891" y="211194"/>
                      <a:pt x="181769" y="207817"/>
                      <a:pt x="188898" y="204441"/>
                    </a:cubicBezTo>
                    <a:cubicBezTo>
                      <a:pt x="190398" y="203690"/>
                      <a:pt x="192274" y="204441"/>
                      <a:pt x="192837" y="205754"/>
                    </a:cubicBezTo>
                    <a:cubicBezTo>
                      <a:pt x="192837" y="205754"/>
                      <a:pt x="192837" y="205754"/>
                      <a:pt x="192837" y="205754"/>
                    </a:cubicBezTo>
                    <a:lnTo>
                      <a:pt x="192837" y="205754"/>
                    </a:lnTo>
                    <a:cubicBezTo>
                      <a:pt x="192837" y="205754"/>
                      <a:pt x="192837" y="205754"/>
                      <a:pt x="192837" y="205754"/>
                    </a:cubicBezTo>
                    <a:cubicBezTo>
                      <a:pt x="193587" y="207254"/>
                      <a:pt x="192837" y="209130"/>
                      <a:pt x="191336" y="209881"/>
                    </a:cubicBezTo>
                    <a:close/>
                    <a:moveTo>
                      <a:pt x="196964" y="187371"/>
                    </a:moveTo>
                    <a:cubicBezTo>
                      <a:pt x="196588" y="190559"/>
                      <a:pt x="193024" y="192435"/>
                      <a:pt x="190211" y="190935"/>
                    </a:cubicBezTo>
                    <a:cubicBezTo>
                      <a:pt x="163011" y="176491"/>
                      <a:pt x="132247" y="168612"/>
                      <a:pt x="98107" y="167111"/>
                    </a:cubicBezTo>
                    <a:cubicBezTo>
                      <a:pt x="94355" y="167111"/>
                      <a:pt x="92479" y="162797"/>
                      <a:pt x="94543" y="159796"/>
                    </a:cubicBezTo>
                    <a:cubicBezTo>
                      <a:pt x="108236" y="141600"/>
                      <a:pt x="121742" y="127906"/>
                      <a:pt x="134123" y="127719"/>
                    </a:cubicBezTo>
                    <a:cubicBezTo>
                      <a:pt x="156821" y="126593"/>
                      <a:pt x="178393" y="129970"/>
                      <a:pt x="198840" y="137661"/>
                    </a:cubicBezTo>
                    <a:cubicBezTo>
                      <a:pt x="200715" y="138411"/>
                      <a:pt x="202028" y="140287"/>
                      <a:pt x="201841" y="142538"/>
                    </a:cubicBezTo>
                    <a:lnTo>
                      <a:pt x="196964" y="187371"/>
                    </a:lnTo>
                    <a:close/>
                    <a:moveTo>
                      <a:pt x="257929" y="183994"/>
                    </a:moveTo>
                    <a:lnTo>
                      <a:pt x="226227" y="190935"/>
                    </a:lnTo>
                    <a:lnTo>
                      <a:pt x="215535" y="192998"/>
                    </a:lnTo>
                    <a:cubicBezTo>
                      <a:pt x="211970" y="193748"/>
                      <a:pt x="208781" y="190747"/>
                      <a:pt x="208969" y="187183"/>
                    </a:cubicBezTo>
                    <a:lnTo>
                      <a:pt x="212346" y="145164"/>
                    </a:lnTo>
                    <a:cubicBezTo>
                      <a:pt x="212533" y="142163"/>
                      <a:pt x="215159" y="139912"/>
                      <a:pt x="218161" y="140099"/>
                    </a:cubicBezTo>
                    <a:lnTo>
                      <a:pt x="249487" y="141788"/>
                    </a:lnTo>
                    <a:cubicBezTo>
                      <a:pt x="251926" y="141788"/>
                      <a:pt x="253989" y="143663"/>
                      <a:pt x="254552" y="145914"/>
                    </a:cubicBezTo>
                    <a:lnTo>
                      <a:pt x="262055" y="177241"/>
                    </a:lnTo>
                    <a:cubicBezTo>
                      <a:pt x="262806" y="180242"/>
                      <a:pt x="260930" y="183244"/>
                      <a:pt x="257929" y="18399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B043DA8-AA16-B25E-F24A-2093C4990157}"/>
                  </a:ext>
                </a:extLst>
              </p:cNvPr>
              <p:cNvSpPr/>
              <p:nvPr/>
            </p:nvSpPr>
            <p:spPr>
              <a:xfrm>
                <a:off x="1332335" y="3248148"/>
                <a:ext cx="415499" cy="56275"/>
              </a:xfrm>
              <a:custGeom>
                <a:avLst/>
                <a:gdLst>
                  <a:gd name="connsiteX0" fmla="*/ 94543 w 415499"/>
                  <a:gd name="connsiteY0" fmla="*/ 0 h 56275"/>
                  <a:gd name="connsiteX1" fmla="*/ 0 w 415499"/>
                  <a:gd name="connsiteY1" fmla="*/ 41269 h 56275"/>
                  <a:gd name="connsiteX2" fmla="*/ 381359 w 415499"/>
                  <a:gd name="connsiteY2" fmla="*/ 56275 h 56275"/>
                  <a:gd name="connsiteX3" fmla="*/ 415500 w 415499"/>
                  <a:gd name="connsiteY3" fmla="*/ 29263 h 56275"/>
                  <a:gd name="connsiteX4" fmla="*/ 94730 w 415499"/>
                  <a:gd name="connsiteY4" fmla="*/ 0 h 5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5499" h="56275">
                    <a:moveTo>
                      <a:pt x="94543" y="0"/>
                    </a:moveTo>
                    <a:lnTo>
                      <a:pt x="0" y="41269"/>
                    </a:lnTo>
                    <a:lnTo>
                      <a:pt x="381359" y="56275"/>
                    </a:lnTo>
                    <a:cubicBezTo>
                      <a:pt x="392802" y="53274"/>
                      <a:pt x="404244" y="43520"/>
                      <a:pt x="415500" y="29263"/>
                    </a:cubicBezTo>
                    <a:lnTo>
                      <a:pt x="9473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1564AC98-2225-B9E5-AC51-F7B14F3B7718}"/>
                  </a:ext>
                </a:extLst>
              </p:cNvPr>
              <p:cNvSpPr/>
              <p:nvPr/>
            </p:nvSpPr>
            <p:spPr>
              <a:xfrm>
                <a:off x="939345" y="3135222"/>
                <a:ext cx="123805" cy="84413"/>
              </a:xfrm>
              <a:custGeom>
                <a:avLst/>
                <a:gdLst>
                  <a:gd name="connsiteX0" fmla="*/ 93042 w 123805"/>
                  <a:gd name="connsiteY0" fmla="*/ 12943 h 84413"/>
                  <a:gd name="connsiteX1" fmla="*/ 60027 w 123805"/>
                  <a:gd name="connsiteY1" fmla="*/ 0 h 84413"/>
                  <a:gd name="connsiteX2" fmla="*/ 0 w 123805"/>
                  <a:gd name="connsiteY2" fmla="*/ 10692 h 84413"/>
                  <a:gd name="connsiteX3" fmla="*/ 123806 w 123805"/>
                  <a:gd name="connsiteY3" fmla="*/ 84413 h 84413"/>
                  <a:gd name="connsiteX4" fmla="*/ 111238 w 123805"/>
                  <a:gd name="connsiteY4" fmla="*/ 67906 h 84413"/>
                  <a:gd name="connsiteX5" fmla="*/ 93042 w 123805"/>
                  <a:gd name="connsiteY5" fmla="*/ 12943 h 84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805" h="84413">
                    <a:moveTo>
                      <a:pt x="93042" y="12943"/>
                    </a:moveTo>
                    <a:lnTo>
                      <a:pt x="60027" y="0"/>
                    </a:lnTo>
                    <a:cubicBezTo>
                      <a:pt x="31327" y="1501"/>
                      <a:pt x="1313" y="2814"/>
                      <a:pt x="0" y="10692"/>
                    </a:cubicBezTo>
                    <a:lnTo>
                      <a:pt x="123806" y="84413"/>
                    </a:lnTo>
                    <a:cubicBezTo>
                      <a:pt x="119679" y="78973"/>
                      <a:pt x="115364" y="73533"/>
                      <a:pt x="111238" y="67906"/>
                    </a:cubicBezTo>
                    <a:cubicBezTo>
                      <a:pt x="85351" y="34328"/>
                      <a:pt x="88915" y="17821"/>
                      <a:pt x="93042" y="129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C901F32E-2ECB-2732-8EA4-A21C35CB00C1}"/>
                  </a:ext>
                </a:extLst>
              </p:cNvPr>
              <p:cNvSpPr/>
              <p:nvPr/>
            </p:nvSpPr>
            <p:spPr>
              <a:xfrm>
                <a:off x="1056398" y="3157545"/>
                <a:ext cx="78785" cy="56650"/>
              </a:xfrm>
              <a:custGeom>
                <a:avLst/>
                <a:gdLst>
                  <a:gd name="connsiteX0" fmla="*/ 30013 w 78785"/>
                  <a:gd name="connsiteY0" fmla="*/ 56651 h 56650"/>
                  <a:gd name="connsiteX1" fmla="*/ 78785 w 78785"/>
                  <a:gd name="connsiteY1" fmla="*/ 30764 h 56650"/>
                  <a:gd name="connsiteX2" fmla="*/ 0 w 78785"/>
                  <a:gd name="connsiteY2" fmla="*/ 0 h 56650"/>
                  <a:gd name="connsiteX3" fmla="*/ 17633 w 78785"/>
                  <a:gd name="connsiteY3" fmla="*/ 29076 h 56650"/>
                  <a:gd name="connsiteX4" fmla="*/ 30013 w 78785"/>
                  <a:gd name="connsiteY4" fmla="*/ 56463 h 5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5" h="56650">
                    <a:moveTo>
                      <a:pt x="30013" y="56651"/>
                    </a:moveTo>
                    <a:cubicBezTo>
                      <a:pt x="44645" y="46146"/>
                      <a:pt x="60777" y="37517"/>
                      <a:pt x="78785" y="30764"/>
                    </a:cubicBezTo>
                    <a:lnTo>
                      <a:pt x="0" y="0"/>
                    </a:lnTo>
                    <a:cubicBezTo>
                      <a:pt x="5440" y="6190"/>
                      <a:pt x="11255" y="15194"/>
                      <a:pt x="17633" y="29076"/>
                    </a:cubicBezTo>
                    <a:cubicBezTo>
                      <a:pt x="22135" y="39018"/>
                      <a:pt x="26262" y="48022"/>
                      <a:pt x="30013" y="56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F5830B60-DD58-0959-7C17-52A570E3A13E}"/>
                  </a:ext>
                </a:extLst>
              </p:cNvPr>
              <p:cNvSpPr/>
              <p:nvPr/>
            </p:nvSpPr>
            <p:spPr>
              <a:xfrm>
                <a:off x="1358853" y="3109523"/>
                <a:ext cx="121673" cy="19508"/>
              </a:xfrm>
              <a:custGeom>
                <a:avLst/>
                <a:gdLst>
                  <a:gd name="connsiteX0" fmla="*/ 104415 w 121673"/>
                  <a:gd name="connsiteY0" fmla="*/ 19509 h 19508"/>
                  <a:gd name="connsiteX1" fmla="*/ 121673 w 121673"/>
                  <a:gd name="connsiteY1" fmla="*/ 6941 h 19508"/>
                  <a:gd name="connsiteX2" fmla="*/ 13625 w 121673"/>
                  <a:gd name="connsiteY2" fmla="*/ 0 h 19508"/>
                  <a:gd name="connsiteX3" fmla="*/ 681 w 121673"/>
                  <a:gd name="connsiteY3" fmla="*/ 7316 h 19508"/>
                  <a:gd name="connsiteX4" fmla="*/ 104603 w 121673"/>
                  <a:gd name="connsiteY4" fmla="*/ 19509 h 19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673" h="19508">
                    <a:moveTo>
                      <a:pt x="104415" y="19509"/>
                    </a:moveTo>
                    <a:lnTo>
                      <a:pt x="121673" y="6941"/>
                    </a:lnTo>
                    <a:lnTo>
                      <a:pt x="13625" y="0"/>
                    </a:lnTo>
                    <a:cubicBezTo>
                      <a:pt x="6121" y="1876"/>
                      <a:pt x="-2508" y="3377"/>
                      <a:pt x="681" y="7316"/>
                    </a:cubicBezTo>
                    <a:lnTo>
                      <a:pt x="104603" y="19509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E3EA471-04C1-506E-5C3E-B03DFEF58344}"/>
                  </a:ext>
                </a:extLst>
              </p:cNvPr>
              <p:cNvSpPr/>
              <p:nvPr/>
            </p:nvSpPr>
            <p:spPr>
              <a:xfrm>
                <a:off x="1033610" y="3150604"/>
                <a:ext cx="139306" cy="228998"/>
              </a:xfrm>
              <a:custGeom>
                <a:avLst/>
                <a:gdLst>
                  <a:gd name="connsiteX0" fmla="*/ 95571 w 139306"/>
                  <a:gd name="connsiteY0" fmla="*/ 144065 h 228998"/>
                  <a:gd name="connsiteX1" fmla="*/ 88443 w 139306"/>
                  <a:gd name="connsiteY1" fmla="*/ 134498 h 228998"/>
                  <a:gd name="connsiteX2" fmla="*/ 84129 w 139306"/>
                  <a:gd name="connsiteY2" fmla="*/ 128871 h 228998"/>
                  <a:gd name="connsiteX3" fmla="*/ 85629 w 139306"/>
                  <a:gd name="connsiteY3" fmla="*/ 128120 h 228998"/>
                  <a:gd name="connsiteX4" fmla="*/ 91069 w 139306"/>
                  <a:gd name="connsiteY4" fmla="*/ 115740 h 228998"/>
                  <a:gd name="connsiteX5" fmla="*/ 66871 w 139306"/>
                  <a:gd name="connsiteY5" fmla="*/ 97731 h 228998"/>
                  <a:gd name="connsiteX6" fmla="*/ 65183 w 139306"/>
                  <a:gd name="connsiteY6" fmla="*/ 97544 h 228998"/>
                  <a:gd name="connsiteX7" fmla="*/ 65183 w 139306"/>
                  <a:gd name="connsiteY7" fmla="*/ 97544 h 228998"/>
                  <a:gd name="connsiteX8" fmla="*/ 59930 w 139306"/>
                  <a:gd name="connsiteY8" fmla="*/ 85914 h 228998"/>
                  <a:gd name="connsiteX9" fmla="*/ 52239 w 139306"/>
                  <a:gd name="connsiteY9" fmla="*/ 69594 h 228998"/>
                  <a:gd name="connsiteX10" fmla="*/ 50364 w 139306"/>
                  <a:gd name="connsiteY10" fmla="*/ 65467 h 228998"/>
                  <a:gd name="connsiteX11" fmla="*/ 38358 w 139306"/>
                  <a:gd name="connsiteY11" fmla="*/ 40893 h 228998"/>
                  <a:gd name="connsiteX12" fmla="*/ 11534 w 139306"/>
                  <a:gd name="connsiteY12" fmla="*/ 2814 h 228998"/>
                  <a:gd name="connsiteX13" fmla="*/ 4405 w 139306"/>
                  <a:gd name="connsiteY13" fmla="*/ 0 h 228998"/>
                  <a:gd name="connsiteX14" fmla="*/ 2342 w 139306"/>
                  <a:gd name="connsiteY14" fmla="*/ 563 h 228998"/>
                  <a:gd name="connsiteX15" fmla="*/ 21476 w 139306"/>
                  <a:gd name="connsiteY15" fmla="*/ 53086 h 228998"/>
                  <a:gd name="connsiteX16" fmla="*/ 35732 w 139306"/>
                  <a:gd name="connsiteY16" fmla="*/ 72970 h 228998"/>
                  <a:gd name="connsiteX17" fmla="*/ 40422 w 139306"/>
                  <a:gd name="connsiteY17" fmla="*/ 79348 h 228998"/>
                  <a:gd name="connsiteX18" fmla="*/ 48488 w 139306"/>
                  <a:gd name="connsiteY18" fmla="*/ 90416 h 228998"/>
                  <a:gd name="connsiteX19" fmla="*/ 54866 w 139306"/>
                  <a:gd name="connsiteY19" fmla="*/ 99045 h 228998"/>
                  <a:gd name="connsiteX20" fmla="*/ 53365 w 139306"/>
                  <a:gd name="connsiteY20" fmla="*/ 99795 h 228998"/>
                  <a:gd name="connsiteX21" fmla="*/ 41547 w 139306"/>
                  <a:gd name="connsiteY21" fmla="*/ 111238 h 228998"/>
                  <a:gd name="connsiteX22" fmla="*/ 41172 w 139306"/>
                  <a:gd name="connsiteY22" fmla="*/ 100545 h 228998"/>
                  <a:gd name="connsiteX23" fmla="*/ 46799 w 139306"/>
                  <a:gd name="connsiteY23" fmla="*/ 91729 h 228998"/>
                  <a:gd name="connsiteX24" fmla="*/ 38546 w 139306"/>
                  <a:gd name="connsiteY24" fmla="*/ 81224 h 228998"/>
                  <a:gd name="connsiteX25" fmla="*/ 31605 w 139306"/>
                  <a:gd name="connsiteY25" fmla="*/ 98669 h 228998"/>
                  <a:gd name="connsiteX26" fmla="*/ 40234 w 139306"/>
                  <a:gd name="connsiteY26" fmla="*/ 114239 h 228998"/>
                  <a:gd name="connsiteX27" fmla="*/ 40234 w 139306"/>
                  <a:gd name="connsiteY27" fmla="*/ 114239 h 228998"/>
                  <a:gd name="connsiteX28" fmla="*/ 61431 w 139306"/>
                  <a:gd name="connsiteY28" fmla="*/ 131122 h 228998"/>
                  <a:gd name="connsiteX29" fmla="*/ 64245 w 139306"/>
                  <a:gd name="connsiteY29" fmla="*/ 131122 h 228998"/>
                  <a:gd name="connsiteX30" fmla="*/ 65745 w 139306"/>
                  <a:gd name="connsiteY30" fmla="*/ 131122 h 228998"/>
                  <a:gd name="connsiteX31" fmla="*/ 72686 w 139306"/>
                  <a:gd name="connsiteY31" fmla="*/ 130934 h 228998"/>
                  <a:gd name="connsiteX32" fmla="*/ 74187 w 139306"/>
                  <a:gd name="connsiteY32" fmla="*/ 130934 h 228998"/>
                  <a:gd name="connsiteX33" fmla="*/ 76063 w 139306"/>
                  <a:gd name="connsiteY33" fmla="*/ 135248 h 228998"/>
                  <a:gd name="connsiteX34" fmla="*/ 77188 w 139306"/>
                  <a:gd name="connsiteY34" fmla="*/ 137687 h 228998"/>
                  <a:gd name="connsiteX35" fmla="*/ 100449 w 139306"/>
                  <a:gd name="connsiteY35" fmla="*/ 187209 h 228998"/>
                  <a:gd name="connsiteX36" fmla="*/ 136840 w 139306"/>
                  <a:gd name="connsiteY36" fmla="*/ 228478 h 228998"/>
                  <a:gd name="connsiteX37" fmla="*/ 118457 w 139306"/>
                  <a:gd name="connsiteY37" fmla="*/ 176517 h 228998"/>
                  <a:gd name="connsiteX38" fmla="*/ 95196 w 139306"/>
                  <a:gd name="connsiteY38" fmla="*/ 143877 h 228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306" h="228998">
                    <a:moveTo>
                      <a:pt x="95571" y="144065"/>
                    </a:moveTo>
                    <a:cubicBezTo>
                      <a:pt x="93133" y="140688"/>
                      <a:pt x="90694" y="137499"/>
                      <a:pt x="88443" y="134498"/>
                    </a:cubicBezTo>
                    <a:cubicBezTo>
                      <a:pt x="86942" y="132435"/>
                      <a:pt x="85442" y="130559"/>
                      <a:pt x="84129" y="128871"/>
                    </a:cubicBezTo>
                    <a:cubicBezTo>
                      <a:pt x="84691" y="128683"/>
                      <a:pt x="85254" y="128308"/>
                      <a:pt x="85629" y="128120"/>
                    </a:cubicBezTo>
                    <a:cubicBezTo>
                      <a:pt x="89756" y="125869"/>
                      <a:pt x="92007" y="122117"/>
                      <a:pt x="91069" y="115740"/>
                    </a:cubicBezTo>
                    <a:cubicBezTo>
                      <a:pt x="89381" y="105610"/>
                      <a:pt x="80002" y="98482"/>
                      <a:pt x="66871" y="97731"/>
                    </a:cubicBezTo>
                    <a:cubicBezTo>
                      <a:pt x="66308" y="97731"/>
                      <a:pt x="65745" y="97544"/>
                      <a:pt x="65183" y="97544"/>
                    </a:cubicBezTo>
                    <a:cubicBezTo>
                      <a:pt x="65183" y="97544"/>
                      <a:pt x="65183" y="97544"/>
                      <a:pt x="65183" y="97544"/>
                    </a:cubicBezTo>
                    <a:cubicBezTo>
                      <a:pt x="63682" y="94167"/>
                      <a:pt x="61994" y="90041"/>
                      <a:pt x="59930" y="85914"/>
                    </a:cubicBezTo>
                    <a:cubicBezTo>
                      <a:pt x="57679" y="81036"/>
                      <a:pt x="55053" y="75597"/>
                      <a:pt x="52239" y="69594"/>
                    </a:cubicBezTo>
                    <a:cubicBezTo>
                      <a:pt x="51677" y="68281"/>
                      <a:pt x="50926" y="66968"/>
                      <a:pt x="50364" y="65467"/>
                    </a:cubicBezTo>
                    <a:cubicBezTo>
                      <a:pt x="46799" y="57964"/>
                      <a:pt x="42673" y="49710"/>
                      <a:pt x="38358" y="40893"/>
                    </a:cubicBezTo>
                    <a:cubicBezTo>
                      <a:pt x="26915" y="17445"/>
                      <a:pt x="17911" y="7128"/>
                      <a:pt x="11534" y="2814"/>
                    </a:cubicBezTo>
                    <a:cubicBezTo>
                      <a:pt x="8532" y="750"/>
                      <a:pt x="6094" y="0"/>
                      <a:pt x="4405" y="0"/>
                    </a:cubicBezTo>
                    <a:cubicBezTo>
                      <a:pt x="3467" y="0"/>
                      <a:pt x="2717" y="0"/>
                      <a:pt x="2342" y="563"/>
                    </a:cubicBezTo>
                    <a:cubicBezTo>
                      <a:pt x="-847" y="2626"/>
                      <a:pt x="-4974" y="16507"/>
                      <a:pt x="21476" y="53086"/>
                    </a:cubicBezTo>
                    <a:cubicBezTo>
                      <a:pt x="26353" y="59839"/>
                      <a:pt x="31230" y="66592"/>
                      <a:pt x="35732" y="72970"/>
                    </a:cubicBezTo>
                    <a:cubicBezTo>
                      <a:pt x="37233" y="75221"/>
                      <a:pt x="38733" y="77285"/>
                      <a:pt x="40422" y="79348"/>
                    </a:cubicBezTo>
                    <a:cubicBezTo>
                      <a:pt x="43235" y="83287"/>
                      <a:pt x="46049" y="87039"/>
                      <a:pt x="48488" y="90416"/>
                    </a:cubicBezTo>
                    <a:cubicBezTo>
                      <a:pt x="50739" y="93417"/>
                      <a:pt x="52990" y="96418"/>
                      <a:pt x="54866" y="99045"/>
                    </a:cubicBezTo>
                    <a:cubicBezTo>
                      <a:pt x="54303" y="99232"/>
                      <a:pt x="53928" y="99607"/>
                      <a:pt x="53365" y="99795"/>
                    </a:cubicBezTo>
                    <a:cubicBezTo>
                      <a:pt x="47737" y="102046"/>
                      <a:pt x="43798" y="106173"/>
                      <a:pt x="41547" y="111238"/>
                    </a:cubicBezTo>
                    <a:cubicBezTo>
                      <a:pt x="40422" y="107673"/>
                      <a:pt x="40234" y="104109"/>
                      <a:pt x="41172" y="100545"/>
                    </a:cubicBezTo>
                    <a:cubicBezTo>
                      <a:pt x="42110" y="96981"/>
                      <a:pt x="44173" y="94167"/>
                      <a:pt x="46799" y="91729"/>
                    </a:cubicBezTo>
                    <a:cubicBezTo>
                      <a:pt x="44173" y="88352"/>
                      <a:pt x="41359" y="84788"/>
                      <a:pt x="38546" y="81224"/>
                    </a:cubicBezTo>
                    <a:cubicBezTo>
                      <a:pt x="33293" y="87227"/>
                      <a:pt x="30667" y="93229"/>
                      <a:pt x="31605" y="98669"/>
                    </a:cubicBezTo>
                    <a:cubicBezTo>
                      <a:pt x="34044" y="105422"/>
                      <a:pt x="36857" y="110487"/>
                      <a:pt x="40234" y="114239"/>
                    </a:cubicBezTo>
                    <a:cubicBezTo>
                      <a:pt x="40234" y="114239"/>
                      <a:pt x="40234" y="114239"/>
                      <a:pt x="40234" y="114239"/>
                    </a:cubicBezTo>
                    <a:cubicBezTo>
                      <a:pt x="35732" y="132247"/>
                      <a:pt x="48675" y="131497"/>
                      <a:pt x="61431" y="131122"/>
                    </a:cubicBezTo>
                    <a:cubicBezTo>
                      <a:pt x="62369" y="131122"/>
                      <a:pt x="63307" y="131122"/>
                      <a:pt x="64245" y="131122"/>
                    </a:cubicBezTo>
                    <a:cubicBezTo>
                      <a:pt x="64808" y="131122"/>
                      <a:pt x="65370" y="131122"/>
                      <a:pt x="65745" y="131122"/>
                    </a:cubicBezTo>
                    <a:cubicBezTo>
                      <a:pt x="68184" y="131122"/>
                      <a:pt x="70435" y="131122"/>
                      <a:pt x="72686" y="130934"/>
                    </a:cubicBezTo>
                    <a:cubicBezTo>
                      <a:pt x="73249" y="130934"/>
                      <a:pt x="73624" y="130934"/>
                      <a:pt x="74187" y="130934"/>
                    </a:cubicBezTo>
                    <a:cubicBezTo>
                      <a:pt x="74749" y="132247"/>
                      <a:pt x="75312" y="133748"/>
                      <a:pt x="76063" y="135248"/>
                    </a:cubicBezTo>
                    <a:cubicBezTo>
                      <a:pt x="76438" y="135999"/>
                      <a:pt x="76813" y="136937"/>
                      <a:pt x="77188" y="137687"/>
                    </a:cubicBezTo>
                    <a:cubicBezTo>
                      <a:pt x="83378" y="151568"/>
                      <a:pt x="92195" y="169576"/>
                      <a:pt x="100449" y="187209"/>
                    </a:cubicBezTo>
                    <a:cubicBezTo>
                      <a:pt x="119957" y="228290"/>
                      <a:pt x="133651" y="230541"/>
                      <a:pt x="136840" y="228478"/>
                    </a:cubicBezTo>
                    <a:cubicBezTo>
                      <a:pt x="140029" y="226414"/>
                      <a:pt x="144531" y="213471"/>
                      <a:pt x="118457" y="176517"/>
                    </a:cubicBezTo>
                    <a:cubicBezTo>
                      <a:pt x="109828" y="164136"/>
                      <a:pt x="101949" y="153257"/>
                      <a:pt x="95196" y="1438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6" name="Graphic 12">
              <a:extLst>
                <a:ext uri="{FF2B5EF4-FFF2-40B4-BE49-F238E27FC236}">
                  <a16:creationId xmlns:a16="http://schemas.microsoft.com/office/drawing/2014/main" id="{83097FA0-C2C3-559F-12AA-592F00F5133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50928" y="3398245"/>
              <a:ext cx="206029" cy="274323"/>
              <a:chOff x="1197673" y="3436897"/>
              <a:chExt cx="309808" cy="412503"/>
            </a:xfrm>
            <a:solidFill>
              <a:srgbClr val="FFFFFF"/>
            </a:solidFill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6FE6549-BC23-DDDE-49BC-8C83DD75FA0A}"/>
                  </a:ext>
                </a:extLst>
              </p:cNvPr>
              <p:cNvSpPr/>
              <p:nvPr/>
            </p:nvSpPr>
            <p:spPr>
              <a:xfrm>
                <a:off x="1203977" y="3436897"/>
                <a:ext cx="293393" cy="304262"/>
              </a:xfrm>
              <a:custGeom>
                <a:avLst/>
                <a:gdLst>
                  <a:gd name="connsiteX0" fmla="*/ 284413 w 293394"/>
                  <a:gd name="connsiteY0" fmla="*/ 151756 h 304262"/>
                  <a:gd name="connsiteX1" fmla="*/ 288352 w 293394"/>
                  <a:gd name="connsiteY1" fmla="*/ 134498 h 304262"/>
                  <a:gd name="connsiteX2" fmla="*/ 292854 w 293394"/>
                  <a:gd name="connsiteY2" fmla="*/ 108987 h 304262"/>
                  <a:gd name="connsiteX3" fmla="*/ 271657 w 293394"/>
                  <a:gd name="connsiteY3" fmla="*/ 83475 h 304262"/>
                  <a:gd name="connsiteX4" fmla="*/ 269031 w 293394"/>
                  <a:gd name="connsiteY4" fmla="*/ 81974 h 304262"/>
                  <a:gd name="connsiteX5" fmla="*/ 253274 w 293394"/>
                  <a:gd name="connsiteY5" fmla="*/ 59464 h 304262"/>
                  <a:gd name="connsiteX6" fmla="*/ 241268 w 293394"/>
                  <a:gd name="connsiteY6" fmla="*/ 33390 h 304262"/>
                  <a:gd name="connsiteX7" fmla="*/ 225136 w 293394"/>
                  <a:gd name="connsiteY7" fmla="*/ 24011 h 304262"/>
                  <a:gd name="connsiteX8" fmla="*/ 214631 w 293394"/>
                  <a:gd name="connsiteY8" fmla="*/ 23448 h 304262"/>
                  <a:gd name="connsiteX9" fmla="*/ 193622 w 293394"/>
                  <a:gd name="connsiteY9" fmla="*/ 22323 h 304262"/>
                  <a:gd name="connsiteX10" fmla="*/ 182367 w 293394"/>
                  <a:gd name="connsiteY10" fmla="*/ 18383 h 304262"/>
                  <a:gd name="connsiteX11" fmla="*/ 170549 w 293394"/>
                  <a:gd name="connsiteY11" fmla="*/ 9942 h 304262"/>
                  <a:gd name="connsiteX12" fmla="*/ 147101 w 293394"/>
                  <a:gd name="connsiteY12" fmla="*/ 0 h 304262"/>
                  <a:gd name="connsiteX13" fmla="*/ 125716 w 293394"/>
                  <a:gd name="connsiteY13" fmla="*/ 8441 h 304262"/>
                  <a:gd name="connsiteX14" fmla="*/ 117838 w 293394"/>
                  <a:gd name="connsiteY14" fmla="*/ 14256 h 304262"/>
                  <a:gd name="connsiteX15" fmla="*/ 102644 w 293394"/>
                  <a:gd name="connsiteY15" fmla="*/ 22135 h 304262"/>
                  <a:gd name="connsiteX16" fmla="*/ 85949 w 293394"/>
                  <a:gd name="connsiteY16" fmla="*/ 23261 h 304262"/>
                  <a:gd name="connsiteX17" fmla="*/ 57061 w 293394"/>
                  <a:gd name="connsiteY17" fmla="*/ 29263 h 304262"/>
                  <a:gd name="connsiteX18" fmla="*/ 44680 w 293394"/>
                  <a:gd name="connsiteY18" fmla="*/ 50085 h 304262"/>
                  <a:gd name="connsiteX19" fmla="*/ 37552 w 293394"/>
                  <a:gd name="connsiteY19" fmla="*/ 71282 h 304262"/>
                  <a:gd name="connsiteX20" fmla="*/ 23858 w 293394"/>
                  <a:gd name="connsiteY20" fmla="*/ 82725 h 304262"/>
                  <a:gd name="connsiteX21" fmla="*/ 4162 w 293394"/>
                  <a:gd name="connsiteY21" fmla="*/ 100733 h 304262"/>
                  <a:gd name="connsiteX22" fmla="*/ 5100 w 293394"/>
                  <a:gd name="connsiteY22" fmla="*/ 135248 h 304262"/>
                  <a:gd name="connsiteX23" fmla="*/ 4349 w 293394"/>
                  <a:gd name="connsiteY23" fmla="*/ 173891 h 304262"/>
                  <a:gd name="connsiteX24" fmla="*/ 1348 w 293394"/>
                  <a:gd name="connsiteY24" fmla="*/ 197714 h 304262"/>
                  <a:gd name="connsiteX25" fmla="*/ 23108 w 293394"/>
                  <a:gd name="connsiteY25" fmla="*/ 222475 h 304262"/>
                  <a:gd name="connsiteX26" fmla="*/ 36614 w 293394"/>
                  <a:gd name="connsiteY26" fmla="*/ 234105 h 304262"/>
                  <a:gd name="connsiteX27" fmla="*/ 41866 w 293394"/>
                  <a:gd name="connsiteY27" fmla="*/ 247987 h 304262"/>
                  <a:gd name="connsiteX28" fmla="*/ 58186 w 293394"/>
                  <a:gd name="connsiteY28" fmla="*/ 276124 h 304262"/>
                  <a:gd name="connsiteX29" fmla="*/ 82384 w 293394"/>
                  <a:gd name="connsiteY29" fmla="*/ 281377 h 304262"/>
                  <a:gd name="connsiteX30" fmla="*/ 91576 w 293394"/>
                  <a:gd name="connsiteY30" fmla="*/ 281564 h 304262"/>
                  <a:gd name="connsiteX31" fmla="*/ 115399 w 293394"/>
                  <a:gd name="connsiteY31" fmla="*/ 288317 h 304262"/>
                  <a:gd name="connsiteX32" fmla="*/ 125716 w 293394"/>
                  <a:gd name="connsiteY32" fmla="*/ 295633 h 304262"/>
                  <a:gd name="connsiteX33" fmla="*/ 146913 w 293394"/>
                  <a:gd name="connsiteY33" fmla="*/ 304262 h 304262"/>
                  <a:gd name="connsiteX34" fmla="*/ 169048 w 293394"/>
                  <a:gd name="connsiteY34" fmla="*/ 294695 h 304262"/>
                  <a:gd name="connsiteX35" fmla="*/ 174863 w 293394"/>
                  <a:gd name="connsiteY35" fmla="*/ 289818 h 304262"/>
                  <a:gd name="connsiteX36" fmla="*/ 195498 w 293394"/>
                  <a:gd name="connsiteY36" fmla="*/ 281189 h 304262"/>
                  <a:gd name="connsiteX37" fmla="*/ 195498 w 293394"/>
                  <a:gd name="connsiteY37" fmla="*/ 281189 h 304262"/>
                  <a:gd name="connsiteX38" fmla="*/ 213881 w 293394"/>
                  <a:gd name="connsiteY38" fmla="*/ 280439 h 304262"/>
                  <a:gd name="connsiteX39" fmla="*/ 238267 w 293394"/>
                  <a:gd name="connsiteY39" fmla="*/ 273686 h 304262"/>
                  <a:gd name="connsiteX40" fmla="*/ 249522 w 293394"/>
                  <a:gd name="connsiteY40" fmla="*/ 252676 h 304262"/>
                  <a:gd name="connsiteX41" fmla="*/ 252336 w 293394"/>
                  <a:gd name="connsiteY41" fmla="*/ 244423 h 304262"/>
                  <a:gd name="connsiteX42" fmla="*/ 274283 w 293394"/>
                  <a:gd name="connsiteY42" fmla="*/ 219286 h 304262"/>
                  <a:gd name="connsiteX43" fmla="*/ 291916 w 293394"/>
                  <a:gd name="connsiteY43" fmla="*/ 195463 h 304262"/>
                  <a:gd name="connsiteX44" fmla="*/ 287602 w 293394"/>
                  <a:gd name="connsiteY44" fmla="*/ 166763 h 304262"/>
                  <a:gd name="connsiteX45" fmla="*/ 284038 w 293394"/>
                  <a:gd name="connsiteY45" fmla="*/ 151568 h 304262"/>
                  <a:gd name="connsiteX46" fmla="*/ 146913 w 293394"/>
                  <a:gd name="connsiteY46" fmla="*/ 248737 h 304262"/>
                  <a:gd name="connsiteX47" fmla="*/ 50307 w 293394"/>
                  <a:gd name="connsiteY47" fmla="*/ 152131 h 304262"/>
                  <a:gd name="connsiteX48" fmla="*/ 146913 w 293394"/>
                  <a:gd name="connsiteY48" fmla="*/ 55525 h 304262"/>
                  <a:gd name="connsiteX49" fmla="*/ 243519 w 293394"/>
                  <a:gd name="connsiteY49" fmla="*/ 152131 h 304262"/>
                  <a:gd name="connsiteX50" fmla="*/ 146913 w 293394"/>
                  <a:gd name="connsiteY50" fmla="*/ 248737 h 304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293394" h="304262">
                    <a:moveTo>
                      <a:pt x="284413" y="151756"/>
                    </a:moveTo>
                    <a:cubicBezTo>
                      <a:pt x="283850" y="144815"/>
                      <a:pt x="285914" y="140126"/>
                      <a:pt x="288352" y="134498"/>
                    </a:cubicBezTo>
                    <a:cubicBezTo>
                      <a:pt x="291353" y="127745"/>
                      <a:pt x="294730" y="120242"/>
                      <a:pt x="292854" y="108987"/>
                    </a:cubicBezTo>
                    <a:cubicBezTo>
                      <a:pt x="290415" y="94918"/>
                      <a:pt x="283475" y="90603"/>
                      <a:pt x="271657" y="83475"/>
                    </a:cubicBezTo>
                    <a:lnTo>
                      <a:pt x="269031" y="81974"/>
                    </a:lnTo>
                    <a:cubicBezTo>
                      <a:pt x="257963" y="75221"/>
                      <a:pt x="256088" y="69031"/>
                      <a:pt x="253274" y="59464"/>
                    </a:cubicBezTo>
                    <a:cubicBezTo>
                      <a:pt x="251210" y="52336"/>
                      <a:pt x="248584" y="43520"/>
                      <a:pt x="241268" y="33390"/>
                    </a:cubicBezTo>
                    <a:cubicBezTo>
                      <a:pt x="238455" y="29451"/>
                      <a:pt x="232827" y="24949"/>
                      <a:pt x="225136" y="24011"/>
                    </a:cubicBezTo>
                    <a:cubicBezTo>
                      <a:pt x="222135" y="23636"/>
                      <a:pt x="218571" y="23448"/>
                      <a:pt x="214631" y="23448"/>
                    </a:cubicBezTo>
                    <a:cubicBezTo>
                      <a:pt x="209191" y="23448"/>
                      <a:pt x="202626" y="23448"/>
                      <a:pt x="193622" y="22323"/>
                    </a:cubicBezTo>
                    <a:cubicBezTo>
                      <a:pt x="187807" y="21572"/>
                      <a:pt x="187807" y="21572"/>
                      <a:pt x="182367" y="18383"/>
                    </a:cubicBezTo>
                    <a:cubicBezTo>
                      <a:pt x="177302" y="15382"/>
                      <a:pt x="173738" y="12381"/>
                      <a:pt x="170549" y="9942"/>
                    </a:cubicBezTo>
                    <a:cubicBezTo>
                      <a:pt x="163984" y="4690"/>
                      <a:pt x="158168" y="0"/>
                      <a:pt x="147101" y="0"/>
                    </a:cubicBezTo>
                    <a:cubicBezTo>
                      <a:pt x="136034" y="0"/>
                      <a:pt x="131532" y="3752"/>
                      <a:pt x="125716" y="8441"/>
                    </a:cubicBezTo>
                    <a:cubicBezTo>
                      <a:pt x="123653" y="10130"/>
                      <a:pt x="121214" y="12005"/>
                      <a:pt x="117838" y="14256"/>
                    </a:cubicBezTo>
                    <a:cubicBezTo>
                      <a:pt x="110334" y="19321"/>
                      <a:pt x="106958" y="21197"/>
                      <a:pt x="102644" y="22135"/>
                    </a:cubicBezTo>
                    <a:cubicBezTo>
                      <a:pt x="97766" y="23261"/>
                      <a:pt x="91764" y="23261"/>
                      <a:pt x="85949" y="23261"/>
                    </a:cubicBezTo>
                    <a:cubicBezTo>
                      <a:pt x="75631" y="23261"/>
                      <a:pt x="64939" y="23073"/>
                      <a:pt x="57061" y="29263"/>
                    </a:cubicBezTo>
                    <a:cubicBezTo>
                      <a:pt x="47494" y="36767"/>
                      <a:pt x="46181" y="42769"/>
                      <a:pt x="44680" y="50085"/>
                    </a:cubicBezTo>
                    <a:cubicBezTo>
                      <a:pt x="43554" y="55150"/>
                      <a:pt x="42241" y="61340"/>
                      <a:pt x="37552" y="71282"/>
                    </a:cubicBezTo>
                    <a:cubicBezTo>
                      <a:pt x="36239" y="74096"/>
                      <a:pt x="29110" y="79161"/>
                      <a:pt x="23858" y="82725"/>
                    </a:cubicBezTo>
                    <a:cubicBezTo>
                      <a:pt x="15980" y="88352"/>
                      <a:pt x="7913" y="94167"/>
                      <a:pt x="4162" y="100733"/>
                    </a:cubicBezTo>
                    <a:cubicBezTo>
                      <a:pt x="-2779" y="113676"/>
                      <a:pt x="1348" y="125119"/>
                      <a:pt x="5100" y="135248"/>
                    </a:cubicBezTo>
                    <a:cubicBezTo>
                      <a:pt x="9226" y="146879"/>
                      <a:pt x="13353" y="157946"/>
                      <a:pt x="4349" y="173891"/>
                    </a:cubicBezTo>
                    <a:cubicBezTo>
                      <a:pt x="410" y="181019"/>
                      <a:pt x="-1466" y="187209"/>
                      <a:pt x="1348" y="197714"/>
                    </a:cubicBezTo>
                    <a:cubicBezTo>
                      <a:pt x="4724" y="210657"/>
                      <a:pt x="14479" y="217035"/>
                      <a:pt x="23108" y="222475"/>
                    </a:cubicBezTo>
                    <a:cubicBezTo>
                      <a:pt x="28548" y="226039"/>
                      <a:pt x="33612" y="229416"/>
                      <a:pt x="36614" y="234105"/>
                    </a:cubicBezTo>
                    <a:cubicBezTo>
                      <a:pt x="38677" y="237294"/>
                      <a:pt x="40178" y="242547"/>
                      <a:pt x="41866" y="247987"/>
                    </a:cubicBezTo>
                    <a:cubicBezTo>
                      <a:pt x="45055" y="258679"/>
                      <a:pt x="48432" y="270684"/>
                      <a:pt x="58186" y="276124"/>
                    </a:cubicBezTo>
                    <a:cubicBezTo>
                      <a:pt x="67002" y="281189"/>
                      <a:pt x="73756" y="281189"/>
                      <a:pt x="82384" y="281377"/>
                    </a:cubicBezTo>
                    <a:cubicBezTo>
                      <a:pt x="85011" y="281377"/>
                      <a:pt x="88012" y="281377"/>
                      <a:pt x="91576" y="281564"/>
                    </a:cubicBezTo>
                    <a:cubicBezTo>
                      <a:pt x="103769" y="282127"/>
                      <a:pt x="106020" y="282502"/>
                      <a:pt x="115399" y="288317"/>
                    </a:cubicBezTo>
                    <a:cubicBezTo>
                      <a:pt x="119714" y="291131"/>
                      <a:pt x="122903" y="293570"/>
                      <a:pt x="125716" y="295633"/>
                    </a:cubicBezTo>
                    <a:cubicBezTo>
                      <a:pt x="132094" y="300510"/>
                      <a:pt x="137159" y="304262"/>
                      <a:pt x="146913" y="304262"/>
                    </a:cubicBezTo>
                    <a:cubicBezTo>
                      <a:pt x="158168" y="304262"/>
                      <a:pt x="163233" y="299760"/>
                      <a:pt x="169048" y="294695"/>
                    </a:cubicBezTo>
                    <a:cubicBezTo>
                      <a:pt x="170737" y="293195"/>
                      <a:pt x="172613" y="291506"/>
                      <a:pt x="174863" y="289818"/>
                    </a:cubicBezTo>
                    <a:cubicBezTo>
                      <a:pt x="183117" y="283628"/>
                      <a:pt x="185368" y="282315"/>
                      <a:pt x="195498" y="281189"/>
                    </a:cubicBezTo>
                    <a:lnTo>
                      <a:pt x="195498" y="281189"/>
                    </a:lnTo>
                    <a:cubicBezTo>
                      <a:pt x="203189" y="280251"/>
                      <a:pt x="208816" y="280439"/>
                      <a:pt x="213881" y="280439"/>
                    </a:cubicBezTo>
                    <a:cubicBezTo>
                      <a:pt x="222885" y="280439"/>
                      <a:pt x="230764" y="280626"/>
                      <a:pt x="238267" y="273686"/>
                    </a:cubicBezTo>
                    <a:cubicBezTo>
                      <a:pt x="244082" y="268246"/>
                      <a:pt x="246521" y="261305"/>
                      <a:pt x="249522" y="252676"/>
                    </a:cubicBezTo>
                    <a:cubicBezTo>
                      <a:pt x="250460" y="250238"/>
                      <a:pt x="251210" y="247424"/>
                      <a:pt x="252336" y="244423"/>
                    </a:cubicBezTo>
                    <a:cubicBezTo>
                      <a:pt x="256838" y="232230"/>
                      <a:pt x="265654" y="225664"/>
                      <a:pt x="274283" y="219286"/>
                    </a:cubicBezTo>
                    <a:cubicBezTo>
                      <a:pt x="282725" y="213096"/>
                      <a:pt x="291353" y="206531"/>
                      <a:pt x="291916" y="195463"/>
                    </a:cubicBezTo>
                    <a:cubicBezTo>
                      <a:pt x="292667" y="181394"/>
                      <a:pt x="290040" y="173703"/>
                      <a:pt x="287602" y="166763"/>
                    </a:cubicBezTo>
                    <a:cubicBezTo>
                      <a:pt x="286101" y="162073"/>
                      <a:pt x="284600" y="157759"/>
                      <a:pt x="284038" y="151568"/>
                    </a:cubicBezTo>
                    <a:close/>
                    <a:moveTo>
                      <a:pt x="146913" y="248737"/>
                    </a:moveTo>
                    <a:cubicBezTo>
                      <a:pt x="93639" y="248737"/>
                      <a:pt x="50307" y="205405"/>
                      <a:pt x="50307" y="152131"/>
                    </a:cubicBezTo>
                    <a:cubicBezTo>
                      <a:pt x="50307" y="98857"/>
                      <a:pt x="93639" y="55525"/>
                      <a:pt x="146913" y="55525"/>
                    </a:cubicBezTo>
                    <a:cubicBezTo>
                      <a:pt x="200187" y="55525"/>
                      <a:pt x="243519" y="98857"/>
                      <a:pt x="243519" y="152131"/>
                    </a:cubicBezTo>
                    <a:cubicBezTo>
                      <a:pt x="243519" y="205405"/>
                      <a:pt x="200187" y="248737"/>
                      <a:pt x="146913" y="2487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8CBC2FEE-72F0-9C4E-47C1-A37721A421B4}"/>
                  </a:ext>
                </a:extLst>
              </p:cNvPr>
              <p:cNvSpPr/>
              <p:nvPr/>
            </p:nvSpPr>
            <p:spPr>
              <a:xfrm>
                <a:off x="1268537" y="3506679"/>
                <a:ext cx="164698" cy="164698"/>
              </a:xfrm>
              <a:custGeom>
                <a:avLst/>
                <a:gdLst>
                  <a:gd name="connsiteX0" fmla="*/ 82350 w 164699"/>
                  <a:gd name="connsiteY0" fmla="*/ 0 h 164699"/>
                  <a:gd name="connsiteX1" fmla="*/ 0 w 164699"/>
                  <a:gd name="connsiteY1" fmla="*/ 82350 h 164699"/>
                  <a:gd name="connsiteX2" fmla="*/ 82350 w 164699"/>
                  <a:gd name="connsiteY2" fmla="*/ 164699 h 164699"/>
                  <a:gd name="connsiteX3" fmla="*/ 164699 w 164699"/>
                  <a:gd name="connsiteY3" fmla="*/ 82350 h 164699"/>
                  <a:gd name="connsiteX4" fmla="*/ 82350 w 164699"/>
                  <a:gd name="connsiteY4" fmla="*/ 0 h 164699"/>
                  <a:gd name="connsiteX5" fmla="*/ 126620 w 164699"/>
                  <a:gd name="connsiteY5" fmla="*/ 59277 h 164699"/>
                  <a:gd name="connsiteX6" fmla="*/ 73908 w 164699"/>
                  <a:gd name="connsiteY6" fmla="*/ 112926 h 164699"/>
                  <a:gd name="connsiteX7" fmla="*/ 68843 w 164699"/>
                  <a:gd name="connsiteY7" fmla="*/ 114989 h 164699"/>
                  <a:gd name="connsiteX8" fmla="*/ 63779 w 164699"/>
                  <a:gd name="connsiteY8" fmla="*/ 112926 h 164699"/>
                  <a:gd name="connsiteX9" fmla="*/ 37892 w 164699"/>
                  <a:gd name="connsiteY9" fmla="*/ 86852 h 164699"/>
                  <a:gd name="connsiteX10" fmla="*/ 37892 w 164699"/>
                  <a:gd name="connsiteY10" fmla="*/ 76722 h 164699"/>
                  <a:gd name="connsiteX11" fmla="*/ 48022 w 164699"/>
                  <a:gd name="connsiteY11" fmla="*/ 76722 h 164699"/>
                  <a:gd name="connsiteX12" fmla="*/ 68843 w 164699"/>
                  <a:gd name="connsiteY12" fmla="*/ 97731 h 164699"/>
                  <a:gd name="connsiteX13" fmla="*/ 116490 w 164699"/>
                  <a:gd name="connsiteY13" fmla="*/ 49335 h 164699"/>
                  <a:gd name="connsiteX14" fmla="*/ 126620 w 164699"/>
                  <a:gd name="connsiteY14" fmla="*/ 49335 h 164699"/>
                  <a:gd name="connsiteX15" fmla="*/ 126620 w 164699"/>
                  <a:gd name="connsiteY15" fmla="*/ 59464 h 16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64699" h="164699">
                    <a:moveTo>
                      <a:pt x="82350" y="0"/>
                    </a:moveTo>
                    <a:cubicBezTo>
                      <a:pt x="36954" y="0"/>
                      <a:pt x="0" y="36954"/>
                      <a:pt x="0" y="82350"/>
                    </a:cubicBezTo>
                    <a:cubicBezTo>
                      <a:pt x="0" y="127745"/>
                      <a:pt x="36954" y="164699"/>
                      <a:pt x="82350" y="164699"/>
                    </a:cubicBezTo>
                    <a:cubicBezTo>
                      <a:pt x="127745" y="164699"/>
                      <a:pt x="164699" y="127745"/>
                      <a:pt x="164699" y="82350"/>
                    </a:cubicBezTo>
                    <a:cubicBezTo>
                      <a:pt x="164699" y="36954"/>
                      <a:pt x="127745" y="0"/>
                      <a:pt x="82350" y="0"/>
                    </a:cubicBezTo>
                    <a:close/>
                    <a:moveTo>
                      <a:pt x="126620" y="59277"/>
                    </a:moveTo>
                    <a:lnTo>
                      <a:pt x="73908" y="112926"/>
                    </a:lnTo>
                    <a:cubicBezTo>
                      <a:pt x="72595" y="114239"/>
                      <a:pt x="70719" y="115177"/>
                      <a:pt x="68843" y="114989"/>
                    </a:cubicBezTo>
                    <a:cubicBezTo>
                      <a:pt x="66968" y="114989"/>
                      <a:pt x="65092" y="114239"/>
                      <a:pt x="63779" y="112926"/>
                    </a:cubicBezTo>
                    <a:lnTo>
                      <a:pt x="37892" y="86852"/>
                    </a:lnTo>
                    <a:cubicBezTo>
                      <a:pt x="35078" y="84038"/>
                      <a:pt x="35078" y="79536"/>
                      <a:pt x="37892" y="76722"/>
                    </a:cubicBezTo>
                    <a:cubicBezTo>
                      <a:pt x="40706" y="73908"/>
                      <a:pt x="45208" y="73908"/>
                      <a:pt x="48022" y="76722"/>
                    </a:cubicBezTo>
                    <a:lnTo>
                      <a:pt x="68843" y="97731"/>
                    </a:lnTo>
                    <a:lnTo>
                      <a:pt x="116490" y="49335"/>
                    </a:lnTo>
                    <a:cubicBezTo>
                      <a:pt x="119304" y="46521"/>
                      <a:pt x="123806" y="46521"/>
                      <a:pt x="126620" y="49335"/>
                    </a:cubicBezTo>
                    <a:cubicBezTo>
                      <a:pt x="129433" y="52148"/>
                      <a:pt x="129433" y="56651"/>
                      <a:pt x="126620" y="594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189F5D9-00A9-8A50-CFFE-08341BEA9C92}"/>
                  </a:ext>
                </a:extLst>
              </p:cNvPr>
              <p:cNvSpPr/>
              <p:nvPr/>
            </p:nvSpPr>
            <p:spPr>
              <a:xfrm>
                <a:off x="1197673" y="3711149"/>
                <a:ext cx="137083" cy="138248"/>
              </a:xfrm>
              <a:custGeom>
                <a:avLst/>
                <a:gdLst>
                  <a:gd name="connsiteX0" fmla="*/ 137083 w 137083"/>
                  <a:gd name="connsiteY0" fmla="*/ 41269 h 138249"/>
                  <a:gd name="connsiteX1" fmla="*/ 83059 w 137083"/>
                  <a:gd name="connsiteY1" fmla="*/ 134686 h 138249"/>
                  <a:gd name="connsiteX2" fmla="*/ 76869 w 137083"/>
                  <a:gd name="connsiteY2" fmla="*/ 138250 h 138249"/>
                  <a:gd name="connsiteX3" fmla="*/ 76306 w 137083"/>
                  <a:gd name="connsiteY3" fmla="*/ 138250 h 138249"/>
                  <a:gd name="connsiteX4" fmla="*/ 70303 w 137083"/>
                  <a:gd name="connsiteY4" fmla="*/ 133560 h 138249"/>
                  <a:gd name="connsiteX5" fmla="*/ 54359 w 137083"/>
                  <a:gd name="connsiteY5" fmla="*/ 89290 h 138249"/>
                  <a:gd name="connsiteX6" fmla="*/ 8400 w 137083"/>
                  <a:gd name="connsiteY6" fmla="*/ 97919 h 138249"/>
                  <a:gd name="connsiteX7" fmla="*/ 1460 w 137083"/>
                  <a:gd name="connsiteY7" fmla="*/ 95293 h 138249"/>
                  <a:gd name="connsiteX8" fmla="*/ 709 w 137083"/>
                  <a:gd name="connsiteY8" fmla="*/ 87977 h 138249"/>
                  <a:gd name="connsiteX9" fmla="*/ 43291 w 137083"/>
                  <a:gd name="connsiteY9" fmla="*/ 0 h 138249"/>
                  <a:gd name="connsiteX10" fmla="*/ 57547 w 137083"/>
                  <a:gd name="connsiteY10" fmla="*/ 14444 h 138249"/>
                  <a:gd name="connsiteX11" fmla="*/ 89249 w 137083"/>
                  <a:gd name="connsiteY11" fmla="*/ 21572 h 138249"/>
                  <a:gd name="connsiteX12" fmla="*/ 97315 w 137083"/>
                  <a:gd name="connsiteY12" fmla="*/ 21572 h 138249"/>
                  <a:gd name="connsiteX13" fmla="*/ 114198 w 137083"/>
                  <a:gd name="connsiteY13" fmla="*/ 26262 h 138249"/>
                  <a:gd name="connsiteX14" fmla="*/ 123577 w 137083"/>
                  <a:gd name="connsiteY14" fmla="*/ 32827 h 138249"/>
                  <a:gd name="connsiteX15" fmla="*/ 137083 w 137083"/>
                  <a:gd name="connsiteY15" fmla="*/ 41269 h 138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7083" h="138249">
                    <a:moveTo>
                      <a:pt x="137083" y="41269"/>
                    </a:moveTo>
                    <a:lnTo>
                      <a:pt x="83059" y="134686"/>
                    </a:lnTo>
                    <a:cubicBezTo>
                      <a:pt x="81933" y="136937"/>
                      <a:pt x="79495" y="138250"/>
                      <a:pt x="76869" y="138250"/>
                    </a:cubicBezTo>
                    <a:lnTo>
                      <a:pt x="76306" y="138250"/>
                    </a:lnTo>
                    <a:cubicBezTo>
                      <a:pt x="73492" y="137875"/>
                      <a:pt x="71241" y="136186"/>
                      <a:pt x="70303" y="133560"/>
                    </a:cubicBezTo>
                    <a:lnTo>
                      <a:pt x="54359" y="89290"/>
                    </a:lnTo>
                    <a:lnTo>
                      <a:pt x="8400" y="97919"/>
                    </a:lnTo>
                    <a:cubicBezTo>
                      <a:pt x="5774" y="98294"/>
                      <a:pt x="3148" y="97356"/>
                      <a:pt x="1460" y="95293"/>
                    </a:cubicBezTo>
                    <a:cubicBezTo>
                      <a:pt x="-229" y="93229"/>
                      <a:pt x="-416" y="90228"/>
                      <a:pt x="709" y="87977"/>
                    </a:cubicBezTo>
                    <a:lnTo>
                      <a:pt x="43291" y="0"/>
                    </a:lnTo>
                    <a:cubicBezTo>
                      <a:pt x="46668" y="5628"/>
                      <a:pt x="51170" y="10880"/>
                      <a:pt x="57547" y="14444"/>
                    </a:cubicBezTo>
                    <a:cubicBezTo>
                      <a:pt x="69553" y="21385"/>
                      <a:pt x="79307" y="21572"/>
                      <a:pt x="89249" y="21572"/>
                    </a:cubicBezTo>
                    <a:cubicBezTo>
                      <a:pt x="91688" y="21572"/>
                      <a:pt x="94314" y="21572"/>
                      <a:pt x="97315" y="21572"/>
                    </a:cubicBezTo>
                    <a:cubicBezTo>
                      <a:pt x="104194" y="21947"/>
                      <a:pt x="109822" y="23510"/>
                      <a:pt x="114198" y="26262"/>
                    </a:cubicBezTo>
                    <a:cubicBezTo>
                      <a:pt x="117950" y="28700"/>
                      <a:pt x="120763" y="30764"/>
                      <a:pt x="123577" y="32827"/>
                    </a:cubicBezTo>
                    <a:cubicBezTo>
                      <a:pt x="127516" y="35829"/>
                      <a:pt x="131643" y="39018"/>
                      <a:pt x="137083" y="412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7FE5277-F004-37A8-D947-27DD598F9DAD}"/>
                  </a:ext>
                </a:extLst>
              </p:cNvPr>
              <p:cNvSpPr/>
              <p:nvPr/>
            </p:nvSpPr>
            <p:spPr>
              <a:xfrm>
                <a:off x="1370022" y="3707024"/>
                <a:ext cx="137459" cy="142376"/>
              </a:xfrm>
              <a:custGeom>
                <a:avLst/>
                <a:gdLst>
                  <a:gd name="connsiteX0" fmla="*/ 136186 w 137458"/>
                  <a:gd name="connsiteY0" fmla="*/ 99420 h 142376"/>
                  <a:gd name="connsiteX1" fmla="*/ 129246 w 137458"/>
                  <a:gd name="connsiteY1" fmla="*/ 102046 h 142376"/>
                  <a:gd name="connsiteX2" fmla="*/ 83287 w 137458"/>
                  <a:gd name="connsiteY2" fmla="*/ 93417 h 142376"/>
                  <a:gd name="connsiteX3" fmla="*/ 67343 w 137458"/>
                  <a:gd name="connsiteY3" fmla="*/ 137687 h 142376"/>
                  <a:gd name="connsiteX4" fmla="*/ 61340 w 137458"/>
                  <a:gd name="connsiteY4" fmla="*/ 142377 h 142376"/>
                  <a:gd name="connsiteX5" fmla="*/ 60777 w 137458"/>
                  <a:gd name="connsiteY5" fmla="*/ 142377 h 142376"/>
                  <a:gd name="connsiteX6" fmla="*/ 54587 w 137458"/>
                  <a:gd name="connsiteY6" fmla="*/ 138813 h 142376"/>
                  <a:gd name="connsiteX7" fmla="*/ 0 w 137458"/>
                  <a:gd name="connsiteY7" fmla="*/ 44457 h 142376"/>
                  <a:gd name="connsiteX8" fmla="*/ 12568 w 137458"/>
                  <a:gd name="connsiteY8" fmla="*/ 35453 h 142376"/>
                  <a:gd name="connsiteX9" fmla="*/ 17633 w 137458"/>
                  <a:gd name="connsiteY9" fmla="*/ 31327 h 142376"/>
                  <a:gd name="connsiteX10" fmla="*/ 31139 w 137458"/>
                  <a:gd name="connsiteY10" fmla="*/ 25511 h 142376"/>
                  <a:gd name="connsiteX11" fmla="*/ 43144 w 137458"/>
                  <a:gd name="connsiteY11" fmla="*/ 24949 h 142376"/>
                  <a:gd name="connsiteX12" fmla="*/ 51773 w 137458"/>
                  <a:gd name="connsiteY12" fmla="*/ 24949 h 142376"/>
                  <a:gd name="connsiteX13" fmla="*/ 82162 w 137458"/>
                  <a:gd name="connsiteY13" fmla="*/ 14256 h 142376"/>
                  <a:gd name="connsiteX14" fmla="*/ 92292 w 137458"/>
                  <a:gd name="connsiteY14" fmla="*/ 0 h 142376"/>
                  <a:gd name="connsiteX15" fmla="*/ 136749 w 137458"/>
                  <a:gd name="connsiteY15" fmla="*/ 91916 h 142376"/>
                  <a:gd name="connsiteX16" fmla="*/ 135999 w 137458"/>
                  <a:gd name="connsiteY16" fmla="*/ 99232 h 142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7458" h="142376">
                    <a:moveTo>
                      <a:pt x="136186" y="99420"/>
                    </a:moveTo>
                    <a:cubicBezTo>
                      <a:pt x="134498" y="101483"/>
                      <a:pt x="131872" y="102609"/>
                      <a:pt x="129246" y="102046"/>
                    </a:cubicBezTo>
                    <a:lnTo>
                      <a:pt x="83287" y="93417"/>
                    </a:lnTo>
                    <a:lnTo>
                      <a:pt x="67343" y="137687"/>
                    </a:lnTo>
                    <a:cubicBezTo>
                      <a:pt x="66405" y="140313"/>
                      <a:pt x="64154" y="142189"/>
                      <a:pt x="61340" y="142377"/>
                    </a:cubicBezTo>
                    <a:lnTo>
                      <a:pt x="60777" y="142377"/>
                    </a:lnTo>
                    <a:cubicBezTo>
                      <a:pt x="58339" y="142377"/>
                      <a:pt x="55900" y="141064"/>
                      <a:pt x="54587" y="138813"/>
                    </a:cubicBezTo>
                    <a:lnTo>
                      <a:pt x="0" y="44457"/>
                    </a:lnTo>
                    <a:cubicBezTo>
                      <a:pt x="5252" y="41831"/>
                      <a:pt x="9192" y="38642"/>
                      <a:pt x="12568" y="35453"/>
                    </a:cubicBezTo>
                    <a:cubicBezTo>
                      <a:pt x="14069" y="34140"/>
                      <a:pt x="15569" y="32827"/>
                      <a:pt x="17633" y="31327"/>
                    </a:cubicBezTo>
                    <a:cubicBezTo>
                      <a:pt x="22009" y="27950"/>
                      <a:pt x="26511" y="26012"/>
                      <a:pt x="31139" y="25511"/>
                    </a:cubicBezTo>
                    <a:cubicBezTo>
                      <a:pt x="36204" y="24949"/>
                      <a:pt x="40143" y="24949"/>
                      <a:pt x="43144" y="24949"/>
                    </a:cubicBezTo>
                    <a:lnTo>
                      <a:pt x="51773" y="24949"/>
                    </a:lnTo>
                    <a:cubicBezTo>
                      <a:pt x="61715" y="24949"/>
                      <a:pt x="72220" y="23823"/>
                      <a:pt x="82162" y="14256"/>
                    </a:cubicBezTo>
                    <a:cubicBezTo>
                      <a:pt x="86852" y="9754"/>
                      <a:pt x="90041" y="5065"/>
                      <a:pt x="92292" y="0"/>
                    </a:cubicBezTo>
                    <a:lnTo>
                      <a:pt x="136749" y="91916"/>
                    </a:lnTo>
                    <a:cubicBezTo>
                      <a:pt x="137875" y="94355"/>
                      <a:pt x="137687" y="97169"/>
                      <a:pt x="135999" y="992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89C473-F414-BEE1-56D6-39DF1A7CF6F1}"/>
              </a:ext>
            </a:extLst>
          </p:cNvPr>
          <p:cNvGrpSpPr>
            <a:grpSpLocks noChangeAspect="1"/>
          </p:cNvGrpSpPr>
          <p:nvPr/>
        </p:nvGrpSpPr>
        <p:grpSpPr>
          <a:xfrm>
            <a:off x="1039315" y="1709753"/>
            <a:ext cx="704156" cy="704156"/>
            <a:chOff x="789072" y="1752687"/>
            <a:chExt cx="914400" cy="914400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FC408EE-9660-96F7-405F-DA5D50E54A1C}"/>
                </a:ext>
              </a:extLst>
            </p:cNvPr>
            <p:cNvSpPr/>
            <p:nvPr/>
          </p:nvSpPr>
          <p:spPr>
            <a:xfrm>
              <a:off x="789072" y="1752687"/>
              <a:ext cx="914400" cy="914400"/>
            </a:xfrm>
            <a:custGeom>
              <a:avLst/>
              <a:gdLst>
                <a:gd name="connsiteX0" fmla="*/ 1049722 w 1049722"/>
                <a:gd name="connsiteY0" fmla="*/ 524861 h 1049722"/>
                <a:gd name="connsiteX1" fmla="*/ 524861 w 1049722"/>
                <a:gd name="connsiteY1" fmla="*/ 1049723 h 1049722"/>
                <a:gd name="connsiteX2" fmla="*/ 0 w 1049722"/>
                <a:gd name="connsiteY2" fmla="*/ 524861 h 1049722"/>
                <a:gd name="connsiteX3" fmla="*/ 524861 w 1049722"/>
                <a:gd name="connsiteY3" fmla="*/ 0 h 1049722"/>
                <a:gd name="connsiteX4" fmla="*/ 1049722 w 1049722"/>
                <a:gd name="connsiteY4" fmla="*/ 524861 h 10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722" h="1049722">
                  <a:moveTo>
                    <a:pt x="1049722" y="524861"/>
                  </a:moveTo>
                  <a:cubicBezTo>
                    <a:pt x="1049722" y="814679"/>
                    <a:pt x="814679" y="1049723"/>
                    <a:pt x="524861" y="1049723"/>
                  </a:cubicBezTo>
                  <a:cubicBezTo>
                    <a:pt x="235043" y="1049723"/>
                    <a:pt x="0" y="814679"/>
                    <a:pt x="0" y="524861"/>
                  </a:cubicBezTo>
                  <a:cubicBezTo>
                    <a:pt x="0" y="235043"/>
                    <a:pt x="235043" y="0"/>
                    <a:pt x="524861" y="0"/>
                  </a:cubicBezTo>
                  <a:cubicBezTo>
                    <a:pt x="814679" y="0"/>
                    <a:pt x="1049722" y="235043"/>
                    <a:pt x="1049722" y="524861"/>
                  </a:cubicBezTo>
                </a:path>
              </a:pathLst>
            </a:custGeom>
            <a:solidFill>
              <a:schemeClr val="tx2"/>
            </a:solidFill>
            <a:ln w="186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2"/>
                </a:solidFill>
              </a:endParaRPr>
            </a:p>
          </p:txBody>
        </p:sp>
        <p:grpSp>
          <p:nvGrpSpPr>
            <p:cNvPr id="33" name="Graphic 5">
              <a:extLst>
                <a:ext uri="{FF2B5EF4-FFF2-40B4-BE49-F238E27FC236}">
                  <a16:creationId xmlns:a16="http://schemas.microsoft.com/office/drawing/2014/main" id="{7C94AE1F-C405-074E-EDFF-61A0033923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23555" y="1969720"/>
              <a:ext cx="459339" cy="457200"/>
              <a:chOff x="1013441" y="1961803"/>
              <a:chExt cx="604021" cy="601208"/>
            </a:xfrm>
            <a:solidFill>
              <a:srgbClr val="FFFFFF"/>
            </a:solidFill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78CFADD7-1908-9221-5871-7AC211AA7088}"/>
                  </a:ext>
                </a:extLst>
              </p:cNvPr>
              <p:cNvSpPr/>
              <p:nvPr/>
            </p:nvSpPr>
            <p:spPr>
              <a:xfrm>
                <a:off x="1013441" y="1961803"/>
                <a:ext cx="599894" cy="342904"/>
              </a:xfrm>
              <a:custGeom>
                <a:avLst/>
                <a:gdLst>
                  <a:gd name="connsiteX0" fmla="*/ 535554 w 599894"/>
                  <a:gd name="connsiteY0" fmla="*/ 107111 h 342904"/>
                  <a:gd name="connsiteX1" fmla="*/ 490533 w 599894"/>
                  <a:gd name="connsiteY1" fmla="*/ 125682 h 342904"/>
                  <a:gd name="connsiteX2" fmla="*/ 363539 w 599894"/>
                  <a:gd name="connsiteY2" fmla="*/ 71282 h 342904"/>
                  <a:gd name="connsiteX3" fmla="*/ 364289 w 599894"/>
                  <a:gd name="connsiteY3" fmla="*/ 64341 h 342904"/>
                  <a:gd name="connsiteX4" fmla="*/ 299948 w 599894"/>
                  <a:gd name="connsiteY4" fmla="*/ 0 h 342904"/>
                  <a:gd name="connsiteX5" fmla="*/ 235606 w 599894"/>
                  <a:gd name="connsiteY5" fmla="*/ 64341 h 342904"/>
                  <a:gd name="connsiteX6" fmla="*/ 236356 w 599894"/>
                  <a:gd name="connsiteY6" fmla="*/ 71282 h 342904"/>
                  <a:gd name="connsiteX7" fmla="*/ 109362 w 599894"/>
                  <a:gd name="connsiteY7" fmla="*/ 125682 h 342904"/>
                  <a:gd name="connsiteX8" fmla="*/ 64341 w 599894"/>
                  <a:gd name="connsiteY8" fmla="*/ 107111 h 342904"/>
                  <a:gd name="connsiteX9" fmla="*/ 0 w 599894"/>
                  <a:gd name="connsiteY9" fmla="*/ 171452 h 342904"/>
                  <a:gd name="connsiteX10" fmla="*/ 64341 w 599894"/>
                  <a:gd name="connsiteY10" fmla="*/ 235794 h 342904"/>
                  <a:gd name="connsiteX11" fmla="*/ 109362 w 599894"/>
                  <a:gd name="connsiteY11" fmla="*/ 217223 h 342904"/>
                  <a:gd name="connsiteX12" fmla="*/ 236356 w 599894"/>
                  <a:gd name="connsiteY12" fmla="*/ 271622 h 342904"/>
                  <a:gd name="connsiteX13" fmla="*/ 235606 w 599894"/>
                  <a:gd name="connsiteY13" fmla="*/ 278563 h 342904"/>
                  <a:gd name="connsiteX14" fmla="*/ 299948 w 599894"/>
                  <a:gd name="connsiteY14" fmla="*/ 342904 h 342904"/>
                  <a:gd name="connsiteX15" fmla="*/ 364289 w 599894"/>
                  <a:gd name="connsiteY15" fmla="*/ 278563 h 342904"/>
                  <a:gd name="connsiteX16" fmla="*/ 363539 w 599894"/>
                  <a:gd name="connsiteY16" fmla="*/ 271622 h 342904"/>
                  <a:gd name="connsiteX17" fmla="*/ 490533 w 599894"/>
                  <a:gd name="connsiteY17" fmla="*/ 217223 h 342904"/>
                  <a:gd name="connsiteX18" fmla="*/ 535554 w 599894"/>
                  <a:gd name="connsiteY18" fmla="*/ 235794 h 342904"/>
                  <a:gd name="connsiteX19" fmla="*/ 599895 w 599894"/>
                  <a:gd name="connsiteY19" fmla="*/ 171452 h 342904"/>
                  <a:gd name="connsiteX20" fmla="*/ 535554 w 599894"/>
                  <a:gd name="connsiteY20" fmla="*/ 107111 h 342904"/>
                  <a:gd name="connsiteX21" fmla="*/ 254927 w 599894"/>
                  <a:gd name="connsiteY21" fmla="*/ 232792 h 342904"/>
                  <a:gd name="connsiteX22" fmla="*/ 127933 w 599894"/>
                  <a:gd name="connsiteY22" fmla="*/ 178393 h 342904"/>
                  <a:gd name="connsiteX23" fmla="*/ 128683 w 599894"/>
                  <a:gd name="connsiteY23" fmla="*/ 171452 h 342904"/>
                  <a:gd name="connsiteX24" fmla="*/ 127933 w 599894"/>
                  <a:gd name="connsiteY24" fmla="*/ 164512 h 342904"/>
                  <a:gd name="connsiteX25" fmla="*/ 254927 w 599894"/>
                  <a:gd name="connsiteY25" fmla="*/ 110112 h 342904"/>
                  <a:gd name="connsiteX26" fmla="*/ 299948 w 599894"/>
                  <a:gd name="connsiteY26" fmla="*/ 128683 h 342904"/>
                  <a:gd name="connsiteX27" fmla="*/ 344968 w 599894"/>
                  <a:gd name="connsiteY27" fmla="*/ 110112 h 342904"/>
                  <a:gd name="connsiteX28" fmla="*/ 471962 w 599894"/>
                  <a:gd name="connsiteY28" fmla="*/ 164512 h 342904"/>
                  <a:gd name="connsiteX29" fmla="*/ 471212 w 599894"/>
                  <a:gd name="connsiteY29" fmla="*/ 171452 h 342904"/>
                  <a:gd name="connsiteX30" fmla="*/ 471962 w 599894"/>
                  <a:gd name="connsiteY30" fmla="*/ 178393 h 342904"/>
                  <a:gd name="connsiteX31" fmla="*/ 344968 w 599894"/>
                  <a:gd name="connsiteY31" fmla="*/ 232792 h 342904"/>
                  <a:gd name="connsiteX32" fmla="*/ 299948 w 599894"/>
                  <a:gd name="connsiteY32" fmla="*/ 214221 h 342904"/>
                  <a:gd name="connsiteX33" fmla="*/ 254927 w 599894"/>
                  <a:gd name="connsiteY33" fmla="*/ 232792 h 34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599894" h="342904">
                    <a:moveTo>
                      <a:pt x="535554" y="107111"/>
                    </a:moveTo>
                    <a:cubicBezTo>
                      <a:pt x="517921" y="107111"/>
                      <a:pt x="501976" y="114239"/>
                      <a:pt x="490533" y="125682"/>
                    </a:cubicBezTo>
                    <a:lnTo>
                      <a:pt x="363539" y="71282"/>
                    </a:lnTo>
                    <a:cubicBezTo>
                      <a:pt x="363726" y="69031"/>
                      <a:pt x="364289" y="66592"/>
                      <a:pt x="364289" y="64341"/>
                    </a:cubicBezTo>
                    <a:cubicBezTo>
                      <a:pt x="364289" y="28888"/>
                      <a:pt x="335401" y="0"/>
                      <a:pt x="299948" y="0"/>
                    </a:cubicBezTo>
                    <a:cubicBezTo>
                      <a:pt x="264494" y="0"/>
                      <a:pt x="235606" y="28888"/>
                      <a:pt x="235606" y="64341"/>
                    </a:cubicBezTo>
                    <a:cubicBezTo>
                      <a:pt x="235606" y="66780"/>
                      <a:pt x="235981" y="69031"/>
                      <a:pt x="236356" y="71282"/>
                    </a:cubicBezTo>
                    <a:lnTo>
                      <a:pt x="109362" y="125682"/>
                    </a:lnTo>
                    <a:cubicBezTo>
                      <a:pt x="97732" y="114239"/>
                      <a:pt x="81787" y="107111"/>
                      <a:pt x="64341" y="107111"/>
                    </a:cubicBezTo>
                    <a:cubicBezTo>
                      <a:pt x="28888" y="107111"/>
                      <a:pt x="0" y="135999"/>
                      <a:pt x="0" y="171452"/>
                    </a:cubicBezTo>
                    <a:cubicBezTo>
                      <a:pt x="0" y="206906"/>
                      <a:pt x="28888" y="235794"/>
                      <a:pt x="64341" y="235794"/>
                    </a:cubicBezTo>
                    <a:cubicBezTo>
                      <a:pt x="81974" y="235794"/>
                      <a:pt x="97919" y="228665"/>
                      <a:pt x="109362" y="217223"/>
                    </a:cubicBezTo>
                    <a:lnTo>
                      <a:pt x="236356" y="271622"/>
                    </a:lnTo>
                    <a:cubicBezTo>
                      <a:pt x="236169" y="273873"/>
                      <a:pt x="235606" y="276312"/>
                      <a:pt x="235606" y="278563"/>
                    </a:cubicBezTo>
                    <a:cubicBezTo>
                      <a:pt x="235606" y="314016"/>
                      <a:pt x="264494" y="342904"/>
                      <a:pt x="299948" y="342904"/>
                    </a:cubicBezTo>
                    <a:cubicBezTo>
                      <a:pt x="335401" y="342904"/>
                      <a:pt x="364289" y="314016"/>
                      <a:pt x="364289" y="278563"/>
                    </a:cubicBezTo>
                    <a:cubicBezTo>
                      <a:pt x="364289" y="276124"/>
                      <a:pt x="363914" y="273873"/>
                      <a:pt x="363539" y="271622"/>
                    </a:cubicBezTo>
                    <a:lnTo>
                      <a:pt x="490533" y="217223"/>
                    </a:lnTo>
                    <a:cubicBezTo>
                      <a:pt x="502163" y="228665"/>
                      <a:pt x="518108" y="235794"/>
                      <a:pt x="535554" y="235794"/>
                    </a:cubicBezTo>
                    <a:cubicBezTo>
                      <a:pt x="571007" y="235794"/>
                      <a:pt x="599895" y="206906"/>
                      <a:pt x="599895" y="171452"/>
                    </a:cubicBezTo>
                    <a:cubicBezTo>
                      <a:pt x="599895" y="135999"/>
                      <a:pt x="571007" y="107111"/>
                      <a:pt x="535554" y="107111"/>
                    </a:cubicBezTo>
                    <a:close/>
                    <a:moveTo>
                      <a:pt x="254927" y="232792"/>
                    </a:moveTo>
                    <a:lnTo>
                      <a:pt x="127933" y="178393"/>
                    </a:lnTo>
                    <a:cubicBezTo>
                      <a:pt x="128120" y="176142"/>
                      <a:pt x="128683" y="173703"/>
                      <a:pt x="128683" y="171452"/>
                    </a:cubicBezTo>
                    <a:cubicBezTo>
                      <a:pt x="128683" y="169201"/>
                      <a:pt x="128308" y="166763"/>
                      <a:pt x="127933" y="164512"/>
                    </a:cubicBezTo>
                    <a:lnTo>
                      <a:pt x="254927" y="110112"/>
                    </a:lnTo>
                    <a:cubicBezTo>
                      <a:pt x="266557" y="121555"/>
                      <a:pt x="282502" y="128683"/>
                      <a:pt x="299948" y="128683"/>
                    </a:cubicBezTo>
                    <a:cubicBezTo>
                      <a:pt x="317393" y="128683"/>
                      <a:pt x="333525" y="121555"/>
                      <a:pt x="344968" y="110112"/>
                    </a:cubicBezTo>
                    <a:lnTo>
                      <a:pt x="471962" y="164512"/>
                    </a:lnTo>
                    <a:cubicBezTo>
                      <a:pt x="471775" y="166763"/>
                      <a:pt x="471212" y="169201"/>
                      <a:pt x="471212" y="171452"/>
                    </a:cubicBezTo>
                    <a:cubicBezTo>
                      <a:pt x="471212" y="173703"/>
                      <a:pt x="471587" y="176142"/>
                      <a:pt x="471962" y="178393"/>
                    </a:cubicBezTo>
                    <a:lnTo>
                      <a:pt x="344968" y="232792"/>
                    </a:lnTo>
                    <a:cubicBezTo>
                      <a:pt x="333338" y="221350"/>
                      <a:pt x="317393" y="214221"/>
                      <a:pt x="299948" y="214221"/>
                    </a:cubicBezTo>
                    <a:cubicBezTo>
                      <a:pt x="282502" y="214221"/>
                      <a:pt x="266370" y="221350"/>
                      <a:pt x="254927" y="2327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F149E24-5122-F326-3AAB-CEDB422C0813}"/>
                  </a:ext>
                </a:extLst>
              </p:cNvPr>
              <p:cNvSpPr/>
              <p:nvPr/>
            </p:nvSpPr>
            <p:spPr>
              <a:xfrm>
                <a:off x="1239105" y="2241679"/>
                <a:ext cx="271247" cy="202028"/>
              </a:xfrm>
              <a:custGeom>
                <a:avLst/>
                <a:gdLst>
                  <a:gd name="connsiteX0" fmla="*/ 271059 w 271247"/>
                  <a:gd name="connsiteY0" fmla="*/ 21385 h 202028"/>
                  <a:gd name="connsiteX1" fmla="*/ 249675 w 271247"/>
                  <a:gd name="connsiteY1" fmla="*/ 0 h 202028"/>
                  <a:gd name="connsiteX2" fmla="*/ 206906 w 271247"/>
                  <a:gd name="connsiteY2" fmla="*/ 0 h 202028"/>
                  <a:gd name="connsiteX3" fmla="*/ 185521 w 271247"/>
                  <a:gd name="connsiteY3" fmla="*/ 21385 h 202028"/>
                  <a:gd name="connsiteX4" fmla="*/ 199590 w 271247"/>
                  <a:gd name="connsiteY4" fmla="*/ 41269 h 202028"/>
                  <a:gd name="connsiteX5" fmla="*/ 121367 w 271247"/>
                  <a:gd name="connsiteY5" fmla="*/ 119491 h 202028"/>
                  <a:gd name="connsiteX6" fmla="*/ 93605 w 271247"/>
                  <a:gd name="connsiteY6" fmla="*/ 91729 h 202028"/>
                  <a:gd name="connsiteX7" fmla="*/ 63404 w 271247"/>
                  <a:gd name="connsiteY7" fmla="*/ 91729 h 202028"/>
                  <a:gd name="connsiteX8" fmla="*/ 0 w 271247"/>
                  <a:gd name="connsiteY8" fmla="*/ 155132 h 202028"/>
                  <a:gd name="connsiteX9" fmla="*/ 13694 w 271247"/>
                  <a:gd name="connsiteY9" fmla="*/ 202028 h 202028"/>
                  <a:gd name="connsiteX10" fmla="*/ 78598 w 271247"/>
                  <a:gd name="connsiteY10" fmla="*/ 137124 h 202028"/>
                  <a:gd name="connsiteX11" fmla="*/ 106360 w 271247"/>
                  <a:gd name="connsiteY11" fmla="*/ 164887 h 202028"/>
                  <a:gd name="connsiteX12" fmla="*/ 136561 w 271247"/>
                  <a:gd name="connsiteY12" fmla="*/ 164887 h 202028"/>
                  <a:gd name="connsiteX13" fmla="*/ 229979 w 271247"/>
                  <a:gd name="connsiteY13" fmla="*/ 71470 h 202028"/>
                  <a:gd name="connsiteX14" fmla="*/ 249862 w 271247"/>
                  <a:gd name="connsiteY14" fmla="*/ 85539 h 202028"/>
                  <a:gd name="connsiteX15" fmla="*/ 271247 w 271247"/>
                  <a:gd name="connsiteY15" fmla="*/ 64154 h 202028"/>
                  <a:gd name="connsiteX16" fmla="*/ 271247 w 271247"/>
                  <a:gd name="connsiteY16" fmla="*/ 21385 h 202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1247" h="202028">
                    <a:moveTo>
                      <a:pt x="271059" y="21385"/>
                    </a:moveTo>
                    <a:cubicBezTo>
                      <a:pt x="271059" y="9567"/>
                      <a:pt x="261493" y="0"/>
                      <a:pt x="249675" y="0"/>
                    </a:cubicBezTo>
                    <a:lnTo>
                      <a:pt x="206906" y="0"/>
                    </a:lnTo>
                    <a:cubicBezTo>
                      <a:pt x="195088" y="0"/>
                      <a:pt x="185521" y="9567"/>
                      <a:pt x="185521" y="21385"/>
                    </a:cubicBezTo>
                    <a:cubicBezTo>
                      <a:pt x="185521" y="30576"/>
                      <a:pt x="191336" y="38267"/>
                      <a:pt x="199590" y="41269"/>
                    </a:cubicBezTo>
                    <a:lnTo>
                      <a:pt x="121367" y="119491"/>
                    </a:lnTo>
                    <a:lnTo>
                      <a:pt x="93605" y="91729"/>
                    </a:lnTo>
                    <a:cubicBezTo>
                      <a:pt x="85163" y="83287"/>
                      <a:pt x="71657" y="83287"/>
                      <a:pt x="63404" y="91729"/>
                    </a:cubicBezTo>
                    <a:lnTo>
                      <a:pt x="0" y="155132"/>
                    </a:lnTo>
                    <a:cubicBezTo>
                      <a:pt x="7316" y="169389"/>
                      <a:pt x="12193" y="185146"/>
                      <a:pt x="13694" y="202028"/>
                    </a:cubicBezTo>
                    <a:lnTo>
                      <a:pt x="78598" y="137124"/>
                    </a:lnTo>
                    <a:lnTo>
                      <a:pt x="106360" y="164887"/>
                    </a:lnTo>
                    <a:cubicBezTo>
                      <a:pt x="114802" y="173328"/>
                      <a:pt x="128308" y="173328"/>
                      <a:pt x="136561" y="164887"/>
                    </a:cubicBezTo>
                    <a:lnTo>
                      <a:pt x="229979" y="71470"/>
                    </a:lnTo>
                    <a:cubicBezTo>
                      <a:pt x="232980" y="79723"/>
                      <a:pt x="240671" y="85539"/>
                      <a:pt x="249862" y="85539"/>
                    </a:cubicBezTo>
                    <a:cubicBezTo>
                      <a:pt x="261680" y="85539"/>
                      <a:pt x="271247" y="75972"/>
                      <a:pt x="271247" y="64154"/>
                    </a:cubicBezTo>
                    <a:lnTo>
                      <a:pt x="271247" y="21385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19BD19B-2B99-3BAF-0714-0E1C8CB7D446}"/>
                  </a:ext>
                </a:extLst>
              </p:cNvPr>
              <p:cNvSpPr/>
              <p:nvPr/>
            </p:nvSpPr>
            <p:spPr>
              <a:xfrm>
                <a:off x="1013441" y="2347289"/>
                <a:ext cx="214221" cy="214221"/>
              </a:xfrm>
              <a:custGeom>
                <a:avLst/>
                <a:gdLst>
                  <a:gd name="connsiteX0" fmla="*/ 0 w 214221"/>
                  <a:gd name="connsiteY0" fmla="*/ 107111 h 214221"/>
                  <a:gd name="connsiteX1" fmla="*/ 107111 w 214221"/>
                  <a:gd name="connsiteY1" fmla="*/ 214221 h 214221"/>
                  <a:gd name="connsiteX2" fmla="*/ 214221 w 214221"/>
                  <a:gd name="connsiteY2" fmla="*/ 107111 h 214221"/>
                  <a:gd name="connsiteX3" fmla="*/ 107111 w 214221"/>
                  <a:gd name="connsiteY3" fmla="*/ 0 h 214221"/>
                  <a:gd name="connsiteX4" fmla="*/ 0 w 214221"/>
                  <a:gd name="connsiteY4" fmla="*/ 107111 h 214221"/>
                  <a:gd name="connsiteX5" fmla="*/ 111238 w 214221"/>
                  <a:gd name="connsiteY5" fmla="*/ 32077 h 214221"/>
                  <a:gd name="connsiteX6" fmla="*/ 111238 w 214221"/>
                  <a:gd name="connsiteY6" fmla="*/ 33578 h 214221"/>
                  <a:gd name="connsiteX7" fmla="*/ 143314 w 214221"/>
                  <a:gd name="connsiteY7" fmla="*/ 74846 h 214221"/>
                  <a:gd name="connsiteX8" fmla="*/ 132622 w 214221"/>
                  <a:gd name="connsiteY8" fmla="*/ 85538 h 214221"/>
                  <a:gd name="connsiteX9" fmla="*/ 121930 w 214221"/>
                  <a:gd name="connsiteY9" fmla="*/ 74846 h 214221"/>
                  <a:gd name="connsiteX10" fmla="*/ 100545 w 214221"/>
                  <a:gd name="connsiteY10" fmla="*/ 53462 h 214221"/>
                  <a:gd name="connsiteX11" fmla="*/ 79161 w 214221"/>
                  <a:gd name="connsiteY11" fmla="*/ 74846 h 214221"/>
                  <a:gd name="connsiteX12" fmla="*/ 100733 w 214221"/>
                  <a:gd name="connsiteY12" fmla="*/ 96231 h 214221"/>
                  <a:gd name="connsiteX13" fmla="*/ 134686 w 214221"/>
                  <a:gd name="connsiteY13" fmla="*/ 111613 h 214221"/>
                  <a:gd name="connsiteX14" fmla="*/ 111238 w 214221"/>
                  <a:gd name="connsiteY14" fmla="*/ 180456 h 214221"/>
                  <a:gd name="connsiteX15" fmla="*/ 111238 w 214221"/>
                  <a:gd name="connsiteY15" fmla="*/ 181957 h 214221"/>
                  <a:gd name="connsiteX16" fmla="*/ 100545 w 214221"/>
                  <a:gd name="connsiteY16" fmla="*/ 192649 h 214221"/>
                  <a:gd name="connsiteX17" fmla="*/ 89853 w 214221"/>
                  <a:gd name="connsiteY17" fmla="*/ 181957 h 214221"/>
                  <a:gd name="connsiteX18" fmla="*/ 89853 w 214221"/>
                  <a:gd name="connsiteY18" fmla="*/ 180456 h 214221"/>
                  <a:gd name="connsiteX19" fmla="*/ 57776 w 214221"/>
                  <a:gd name="connsiteY19" fmla="*/ 139188 h 214221"/>
                  <a:gd name="connsiteX20" fmla="*/ 68468 w 214221"/>
                  <a:gd name="connsiteY20" fmla="*/ 128495 h 214221"/>
                  <a:gd name="connsiteX21" fmla="*/ 79161 w 214221"/>
                  <a:gd name="connsiteY21" fmla="*/ 139188 h 214221"/>
                  <a:gd name="connsiteX22" fmla="*/ 100545 w 214221"/>
                  <a:gd name="connsiteY22" fmla="*/ 160572 h 214221"/>
                  <a:gd name="connsiteX23" fmla="*/ 121930 w 214221"/>
                  <a:gd name="connsiteY23" fmla="*/ 139188 h 214221"/>
                  <a:gd name="connsiteX24" fmla="*/ 100358 w 214221"/>
                  <a:gd name="connsiteY24" fmla="*/ 117803 h 214221"/>
                  <a:gd name="connsiteX25" fmla="*/ 66405 w 214221"/>
                  <a:gd name="connsiteY25" fmla="*/ 102421 h 214221"/>
                  <a:gd name="connsiteX26" fmla="*/ 89853 w 214221"/>
                  <a:gd name="connsiteY26" fmla="*/ 33578 h 214221"/>
                  <a:gd name="connsiteX27" fmla="*/ 89853 w 214221"/>
                  <a:gd name="connsiteY27" fmla="*/ 32077 h 214221"/>
                  <a:gd name="connsiteX28" fmla="*/ 100545 w 214221"/>
                  <a:gd name="connsiteY28" fmla="*/ 21385 h 214221"/>
                  <a:gd name="connsiteX29" fmla="*/ 111238 w 214221"/>
                  <a:gd name="connsiteY29" fmla="*/ 32077 h 21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14221" h="214221">
                    <a:moveTo>
                      <a:pt x="0" y="107111"/>
                    </a:moveTo>
                    <a:cubicBezTo>
                      <a:pt x="0" y="166200"/>
                      <a:pt x="48022" y="214221"/>
                      <a:pt x="107111" y="214221"/>
                    </a:cubicBezTo>
                    <a:cubicBezTo>
                      <a:pt x="166200" y="214221"/>
                      <a:pt x="214221" y="166200"/>
                      <a:pt x="214221" y="107111"/>
                    </a:cubicBezTo>
                    <a:cubicBezTo>
                      <a:pt x="214221" y="48022"/>
                      <a:pt x="166200" y="0"/>
                      <a:pt x="107111" y="0"/>
                    </a:cubicBezTo>
                    <a:cubicBezTo>
                      <a:pt x="48022" y="0"/>
                      <a:pt x="0" y="48022"/>
                      <a:pt x="0" y="107111"/>
                    </a:cubicBezTo>
                    <a:close/>
                    <a:moveTo>
                      <a:pt x="111238" y="32077"/>
                    </a:moveTo>
                    <a:lnTo>
                      <a:pt x="111238" y="33578"/>
                    </a:lnTo>
                    <a:cubicBezTo>
                      <a:pt x="129621" y="38455"/>
                      <a:pt x="143314" y="54962"/>
                      <a:pt x="143314" y="74846"/>
                    </a:cubicBezTo>
                    <a:cubicBezTo>
                      <a:pt x="143314" y="80849"/>
                      <a:pt x="138437" y="85538"/>
                      <a:pt x="132622" y="85538"/>
                    </a:cubicBezTo>
                    <a:cubicBezTo>
                      <a:pt x="126807" y="85538"/>
                      <a:pt x="121930" y="80661"/>
                      <a:pt x="121930" y="74846"/>
                    </a:cubicBezTo>
                    <a:cubicBezTo>
                      <a:pt x="121930" y="63028"/>
                      <a:pt x="112363" y="53462"/>
                      <a:pt x="100545" y="53462"/>
                    </a:cubicBezTo>
                    <a:cubicBezTo>
                      <a:pt x="88727" y="53462"/>
                      <a:pt x="79161" y="63028"/>
                      <a:pt x="79161" y="74846"/>
                    </a:cubicBezTo>
                    <a:cubicBezTo>
                      <a:pt x="79161" y="86664"/>
                      <a:pt x="88915" y="96418"/>
                      <a:pt x="100733" y="96231"/>
                    </a:cubicBezTo>
                    <a:cubicBezTo>
                      <a:pt x="114051" y="96231"/>
                      <a:pt x="127370" y="100545"/>
                      <a:pt x="134686" y="111613"/>
                    </a:cubicBezTo>
                    <a:cubicBezTo>
                      <a:pt x="154570" y="142001"/>
                      <a:pt x="137875" y="173516"/>
                      <a:pt x="111238" y="180456"/>
                    </a:cubicBezTo>
                    <a:lnTo>
                      <a:pt x="111238" y="181957"/>
                    </a:lnTo>
                    <a:cubicBezTo>
                      <a:pt x="111238" y="187960"/>
                      <a:pt x="106360" y="192649"/>
                      <a:pt x="100545" y="192649"/>
                    </a:cubicBezTo>
                    <a:cubicBezTo>
                      <a:pt x="94730" y="192649"/>
                      <a:pt x="89853" y="187772"/>
                      <a:pt x="89853" y="181957"/>
                    </a:cubicBezTo>
                    <a:lnTo>
                      <a:pt x="89853" y="180456"/>
                    </a:lnTo>
                    <a:cubicBezTo>
                      <a:pt x="71470" y="175579"/>
                      <a:pt x="57776" y="159072"/>
                      <a:pt x="57776" y="139188"/>
                    </a:cubicBezTo>
                    <a:cubicBezTo>
                      <a:pt x="57776" y="133185"/>
                      <a:pt x="62653" y="128495"/>
                      <a:pt x="68468" y="128495"/>
                    </a:cubicBezTo>
                    <a:cubicBezTo>
                      <a:pt x="74283" y="128495"/>
                      <a:pt x="79161" y="133372"/>
                      <a:pt x="79161" y="139188"/>
                    </a:cubicBezTo>
                    <a:cubicBezTo>
                      <a:pt x="79161" y="151005"/>
                      <a:pt x="88727" y="160572"/>
                      <a:pt x="100545" y="160572"/>
                    </a:cubicBezTo>
                    <a:cubicBezTo>
                      <a:pt x="112363" y="160572"/>
                      <a:pt x="121930" y="151005"/>
                      <a:pt x="121930" y="139188"/>
                    </a:cubicBezTo>
                    <a:cubicBezTo>
                      <a:pt x="121930" y="127370"/>
                      <a:pt x="112175" y="117615"/>
                      <a:pt x="100358" y="117803"/>
                    </a:cubicBezTo>
                    <a:cubicBezTo>
                      <a:pt x="87039" y="117803"/>
                      <a:pt x="73721" y="113489"/>
                      <a:pt x="66405" y="102421"/>
                    </a:cubicBezTo>
                    <a:cubicBezTo>
                      <a:pt x="46521" y="72032"/>
                      <a:pt x="63216" y="40518"/>
                      <a:pt x="89853" y="33578"/>
                    </a:cubicBezTo>
                    <a:lnTo>
                      <a:pt x="89853" y="32077"/>
                    </a:lnTo>
                    <a:cubicBezTo>
                      <a:pt x="89853" y="26074"/>
                      <a:pt x="94730" y="21385"/>
                      <a:pt x="100545" y="21385"/>
                    </a:cubicBezTo>
                    <a:cubicBezTo>
                      <a:pt x="106360" y="21385"/>
                      <a:pt x="111238" y="26262"/>
                      <a:pt x="111238" y="3207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C8F8B38-D133-F996-0B3A-2A2778038AF6}"/>
                  </a:ext>
                </a:extLst>
              </p:cNvPr>
              <p:cNvSpPr/>
              <p:nvPr/>
            </p:nvSpPr>
            <p:spPr>
              <a:xfrm>
                <a:off x="1317516" y="2434328"/>
                <a:ext cx="85726" cy="128495"/>
              </a:xfrm>
              <a:custGeom>
                <a:avLst/>
                <a:gdLst>
                  <a:gd name="connsiteX0" fmla="*/ 64154 w 85726"/>
                  <a:gd name="connsiteY0" fmla="*/ 0 h 128495"/>
                  <a:gd name="connsiteX1" fmla="*/ 21385 w 85726"/>
                  <a:gd name="connsiteY1" fmla="*/ 0 h 128495"/>
                  <a:gd name="connsiteX2" fmla="*/ 0 w 85726"/>
                  <a:gd name="connsiteY2" fmla="*/ 21385 h 128495"/>
                  <a:gd name="connsiteX3" fmla="*/ 0 w 85726"/>
                  <a:gd name="connsiteY3" fmla="*/ 128495 h 128495"/>
                  <a:gd name="connsiteX4" fmla="*/ 85726 w 85726"/>
                  <a:gd name="connsiteY4" fmla="*/ 128495 h 128495"/>
                  <a:gd name="connsiteX5" fmla="*/ 85726 w 85726"/>
                  <a:gd name="connsiteY5" fmla="*/ 21385 h 128495"/>
                  <a:gd name="connsiteX6" fmla="*/ 64341 w 85726"/>
                  <a:gd name="connsiteY6" fmla="*/ 0 h 128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26" h="128495">
                    <a:moveTo>
                      <a:pt x="64154" y="0"/>
                    </a:moveTo>
                    <a:lnTo>
                      <a:pt x="21385" y="0"/>
                    </a:lnTo>
                    <a:cubicBezTo>
                      <a:pt x="9567" y="0"/>
                      <a:pt x="0" y="9567"/>
                      <a:pt x="0" y="21385"/>
                    </a:cubicBezTo>
                    <a:lnTo>
                      <a:pt x="0" y="128495"/>
                    </a:lnTo>
                    <a:lnTo>
                      <a:pt x="85726" y="128495"/>
                    </a:lnTo>
                    <a:lnTo>
                      <a:pt x="85726" y="21385"/>
                    </a:lnTo>
                    <a:cubicBezTo>
                      <a:pt x="85726" y="9567"/>
                      <a:pt x="76159" y="0"/>
                      <a:pt x="64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ADFB7E-AFCC-53EE-47BF-01EC395DD39D}"/>
                  </a:ext>
                </a:extLst>
              </p:cNvPr>
              <p:cNvSpPr/>
              <p:nvPr/>
            </p:nvSpPr>
            <p:spPr>
              <a:xfrm>
                <a:off x="1424626" y="2370174"/>
                <a:ext cx="85726" cy="192836"/>
              </a:xfrm>
              <a:custGeom>
                <a:avLst/>
                <a:gdLst>
                  <a:gd name="connsiteX0" fmla="*/ 64154 w 85726"/>
                  <a:gd name="connsiteY0" fmla="*/ 0 h 192836"/>
                  <a:gd name="connsiteX1" fmla="*/ 21385 w 85726"/>
                  <a:gd name="connsiteY1" fmla="*/ 0 h 192836"/>
                  <a:gd name="connsiteX2" fmla="*/ 0 w 85726"/>
                  <a:gd name="connsiteY2" fmla="*/ 21385 h 192836"/>
                  <a:gd name="connsiteX3" fmla="*/ 0 w 85726"/>
                  <a:gd name="connsiteY3" fmla="*/ 192837 h 192836"/>
                  <a:gd name="connsiteX4" fmla="*/ 85726 w 85726"/>
                  <a:gd name="connsiteY4" fmla="*/ 192837 h 192836"/>
                  <a:gd name="connsiteX5" fmla="*/ 85726 w 85726"/>
                  <a:gd name="connsiteY5" fmla="*/ 21385 h 192836"/>
                  <a:gd name="connsiteX6" fmla="*/ 64341 w 85726"/>
                  <a:gd name="connsiteY6" fmla="*/ 0 h 192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26" h="192836">
                    <a:moveTo>
                      <a:pt x="64154" y="0"/>
                    </a:moveTo>
                    <a:lnTo>
                      <a:pt x="21385" y="0"/>
                    </a:lnTo>
                    <a:cubicBezTo>
                      <a:pt x="9567" y="0"/>
                      <a:pt x="0" y="9567"/>
                      <a:pt x="0" y="21385"/>
                    </a:cubicBezTo>
                    <a:lnTo>
                      <a:pt x="0" y="192837"/>
                    </a:lnTo>
                    <a:lnTo>
                      <a:pt x="85726" y="192837"/>
                    </a:lnTo>
                    <a:lnTo>
                      <a:pt x="85726" y="21385"/>
                    </a:lnTo>
                    <a:cubicBezTo>
                      <a:pt x="85726" y="9567"/>
                      <a:pt x="76159" y="0"/>
                      <a:pt x="64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B810AC5-F126-4E9D-4D73-DDBACF043D7A}"/>
                  </a:ext>
                </a:extLst>
              </p:cNvPr>
              <p:cNvSpPr/>
              <p:nvPr/>
            </p:nvSpPr>
            <p:spPr>
              <a:xfrm>
                <a:off x="1531737" y="2284448"/>
                <a:ext cx="85726" cy="278375"/>
              </a:xfrm>
              <a:custGeom>
                <a:avLst/>
                <a:gdLst>
                  <a:gd name="connsiteX0" fmla="*/ 64154 w 85726"/>
                  <a:gd name="connsiteY0" fmla="*/ 0 h 278375"/>
                  <a:gd name="connsiteX1" fmla="*/ 21385 w 85726"/>
                  <a:gd name="connsiteY1" fmla="*/ 0 h 278375"/>
                  <a:gd name="connsiteX2" fmla="*/ 0 w 85726"/>
                  <a:gd name="connsiteY2" fmla="*/ 21385 h 278375"/>
                  <a:gd name="connsiteX3" fmla="*/ 0 w 85726"/>
                  <a:gd name="connsiteY3" fmla="*/ 278375 h 278375"/>
                  <a:gd name="connsiteX4" fmla="*/ 85726 w 85726"/>
                  <a:gd name="connsiteY4" fmla="*/ 278375 h 278375"/>
                  <a:gd name="connsiteX5" fmla="*/ 85726 w 85726"/>
                  <a:gd name="connsiteY5" fmla="*/ 21385 h 278375"/>
                  <a:gd name="connsiteX6" fmla="*/ 64341 w 85726"/>
                  <a:gd name="connsiteY6" fmla="*/ 0 h 278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726" h="278375">
                    <a:moveTo>
                      <a:pt x="64154" y="0"/>
                    </a:moveTo>
                    <a:lnTo>
                      <a:pt x="21385" y="0"/>
                    </a:lnTo>
                    <a:cubicBezTo>
                      <a:pt x="9567" y="0"/>
                      <a:pt x="0" y="9567"/>
                      <a:pt x="0" y="21385"/>
                    </a:cubicBezTo>
                    <a:lnTo>
                      <a:pt x="0" y="278375"/>
                    </a:lnTo>
                    <a:lnTo>
                      <a:pt x="85726" y="278375"/>
                    </a:lnTo>
                    <a:lnTo>
                      <a:pt x="85726" y="21385"/>
                    </a:lnTo>
                    <a:cubicBezTo>
                      <a:pt x="85726" y="9567"/>
                      <a:pt x="76159" y="0"/>
                      <a:pt x="643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D62DFC6-CBFE-1537-200C-A86F82A686F1}"/>
              </a:ext>
            </a:extLst>
          </p:cNvPr>
          <p:cNvGrpSpPr/>
          <p:nvPr/>
        </p:nvGrpSpPr>
        <p:grpSpPr>
          <a:xfrm>
            <a:off x="1039150" y="3531309"/>
            <a:ext cx="702520" cy="702520"/>
            <a:chOff x="632807" y="3593825"/>
            <a:chExt cx="821050" cy="82104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B8A56D7-332C-27D7-0062-DACF56297B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2807" y="3593825"/>
              <a:ext cx="821050" cy="821049"/>
            </a:xfrm>
            <a:custGeom>
              <a:avLst/>
              <a:gdLst>
                <a:gd name="connsiteX0" fmla="*/ 1049722 w 1049722"/>
                <a:gd name="connsiteY0" fmla="*/ 524861 h 1049722"/>
                <a:gd name="connsiteX1" fmla="*/ 524861 w 1049722"/>
                <a:gd name="connsiteY1" fmla="*/ 1049722 h 1049722"/>
                <a:gd name="connsiteX2" fmla="*/ 0 w 1049722"/>
                <a:gd name="connsiteY2" fmla="*/ 524861 h 1049722"/>
                <a:gd name="connsiteX3" fmla="*/ 524861 w 1049722"/>
                <a:gd name="connsiteY3" fmla="*/ 0 h 1049722"/>
                <a:gd name="connsiteX4" fmla="*/ 1049722 w 1049722"/>
                <a:gd name="connsiteY4" fmla="*/ 524861 h 10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722" h="1049722">
                  <a:moveTo>
                    <a:pt x="1049722" y="524861"/>
                  </a:moveTo>
                  <a:cubicBezTo>
                    <a:pt x="1049722" y="814679"/>
                    <a:pt x="814679" y="1049722"/>
                    <a:pt x="524861" y="1049722"/>
                  </a:cubicBezTo>
                  <a:cubicBezTo>
                    <a:pt x="235043" y="1049722"/>
                    <a:pt x="0" y="814679"/>
                    <a:pt x="0" y="524861"/>
                  </a:cubicBezTo>
                  <a:cubicBezTo>
                    <a:pt x="0" y="235043"/>
                    <a:pt x="235043" y="0"/>
                    <a:pt x="524861" y="0"/>
                  </a:cubicBezTo>
                  <a:cubicBezTo>
                    <a:pt x="814679" y="0"/>
                    <a:pt x="1049722" y="235043"/>
                    <a:pt x="1049722" y="524861"/>
                  </a:cubicBezTo>
                </a:path>
              </a:pathLst>
            </a:custGeom>
            <a:solidFill>
              <a:schemeClr val="accent2"/>
            </a:solidFill>
            <a:ln w="186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9C7C406-24E1-FCD2-ACF3-B0A14DD63DD0}"/>
                </a:ext>
              </a:extLst>
            </p:cNvPr>
            <p:cNvGrpSpPr/>
            <p:nvPr/>
          </p:nvGrpSpPr>
          <p:grpSpPr>
            <a:xfrm>
              <a:off x="657277" y="3813456"/>
              <a:ext cx="770963" cy="365760"/>
              <a:chOff x="650260" y="3810264"/>
              <a:chExt cx="770963" cy="365760"/>
            </a:xfrm>
          </p:grpSpPr>
          <p:pic>
            <p:nvPicPr>
              <p:cNvPr id="43" name="Graphic 42" descr="Dollar with solid fill">
                <a:extLst>
                  <a:ext uri="{FF2B5EF4-FFF2-40B4-BE49-F238E27FC236}">
                    <a16:creationId xmlns:a16="http://schemas.microsoft.com/office/drawing/2014/main" id="{81B830BA-A3D5-7052-AC6E-6DE43D6925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136340" y="3858164"/>
                <a:ext cx="284883" cy="284883"/>
              </a:xfrm>
              <a:prstGeom prst="rect">
                <a:avLst/>
              </a:prstGeom>
            </p:spPr>
          </p:pic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93BC318-4886-21E1-53E6-12D443BCE269}"/>
                  </a:ext>
                </a:extLst>
              </p:cNvPr>
              <p:cNvGrpSpPr/>
              <p:nvPr/>
            </p:nvGrpSpPr>
            <p:grpSpPr>
              <a:xfrm>
                <a:off x="650260" y="3810264"/>
                <a:ext cx="621191" cy="365760"/>
                <a:chOff x="650260" y="3810264"/>
                <a:chExt cx="621191" cy="365760"/>
              </a:xfrm>
            </p:grpSpPr>
            <p:pic>
              <p:nvPicPr>
                <p:cNvPr id="45" name="Graphic 44" descr="Caret Right with solid fill">
                  <a:extLst>
                    <a:ext uri="{FF2B5EF4-FFF2-40B4-BE49-F238E27FC236}">
                      <a16:creationId xmlns:a16="http://schemas.microsoft.com/office/drawing/2014/main" id="{01CF9204-ECF1-CA8C-25DF-B717D558CC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8042" y="3850781"/>
                  <a:ext cx="313409" cy="313409"/>
                </a:xfrm>
                <a:prstGeom prst="rect">
                  <a:avLst/>
                </a:prstGeom>
              </p:spPr>
            </p:pic>
            <p:pic>
              <p:nvPicPr>
                <p:cNvPr id="46" name="Graphic 45" descr="User with solid fill">
                  <a:extLst>
                    <a:ext uri="{FF2B5EF4-FFF2-40B4-BE49-F238E27FC236}">
                      <a16:creationId xmlns:a16="http://schemas.microsoft.com/office/drawing/2014/main" id="{C5209A1B-CCBF-B1BC-2D82-84C8509055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0260" y="3810264"/>
                  <a:ext cx="365760" cy="365760"/>
                </a:xfrm>
                <a:prstGeom prst="rect">
                  <a:avLst/>
                </a:prstGeom>
              </p:spPr>
            </p:pic>
            <p:pic>
              <p:nvPicPr>
                <p:cNvPr id="47" name="Graphic 46" descr="Caret Right with solid fill">
                  <a:extLst>
                    <a:ext uri="{FF2B5EF4-FFF2-40B4-BE49-F238E27FC236}">
                      <a16:creationId xmlns:a16="http://schemas.microsoft.com/office/drawing/2014/main" id="{3018705D-E9DC-156E-57E1-0DE8AE61D2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4879" y="3907637"/>
                  <a:ext cx="199699" cy="199699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622A5A-3B34-B3C2-B87D-58FDEDC06790}"/>
              </a:ext>
            </a:extLst>
          </p:cNvPr>
          <p:cNvGrpSpPr>
            <a:grpSpLocks noChangeAspect="1"/>
          </p:cNvGrpSpPr>
          <p:nvPr/>
        </p:nvGrpSpPr>
        <p:grpSpPr>
          <a:xfrm>
            <a:off x="1039150" y="4441230"/>
            <a:ext cx="702520" cy="702520"/>
            <a:chOff x="53026" y="4026947"/>
            <a:chExt cx="914400" cy="914400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AA481F-C83C-091C-1335-081E5D144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26" y="4026947"/>
              <a:ext cx="914400" cy="914400"/>
            </a:xfrm>
            <a:custGeom>
              <a:avLst/>
              <a:gdLst>
                <a:gd name="connsiteX0" fmla="*/ 1049722 w 1049722"/>
                <a:gd name="connsiteY0" fmla="*/ 524861 h 1049722"/>
                <a:gd name="connsiteX1" fmla="*/ 524861 w 1049722"/>
                <a:gd name="connsiteY1" fmla="*/ 1049722 h 1049722"/>
                <a:gd name="connsiteX2" fmla="*/ 0 w 1049722"/>
                <a:gd name="connsiteY2" fmla="*/ 524861 h 1049722"/>
                <a:gd name="connsiteX3" fmla="*/ 524861 w 1049722"/>
                <a:gd name="connsiteY3" fmla="*/ 0 h 1049722"/>
                <a:gd name="connsiteX4" fmla="*/ 1049722 w 1049722"/>
                <a:gd name="connsiteY4" fmla="*/ 524861 h 10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722" h="1049722">
                  <a:moveTo>
                    <a:pt x="1049722" y="524861"/>
                  </a:moveTo>
                  <a:cubicBezTo>
                    <a:pt x="1049722" y="814679"/>
                    <a:pt x="814679" y="1049722"/>
                    <a:pt x="524861" y="1049722"/>
                  </a:cubicBezTo>
                  <a:cubicBezTo>
                    <a:pt x="235043" y="1049722"/>
                    <a:pt x="0" y="814679"/>
                    <a:pt x="0" y="524861"/>
                  </a:cubicBezTo>
                  <a:cubicBezTo>
                    <a:pt x="0" y="235043"/>
                    <a:pt x="235043" y="0"/>
                    <a:pt x="524861" y="0"/>
                  </a:cubicBezTo>
                  <a:cubicBezTo>
                    <a:pt x="814679" y="0"/>
                    <a:pt x="1049722" y="235043"/>
                    <a:pt x="1049722" y="524861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186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0" name="Graphic 2">
              <a:extLst>
                <a:ext uri="{FF2B5EF4-FFF2-40B4-BE49-F238E27FC236}">
                  <a16:creationId xmlns:a16="http://schemas.microsoft.com/office/drawing/2014/main" id="{8712BC83-3F9C-B56E-92F7-3F5E5A27CD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7476" y="4253419"/>
              <a:ext cx="389107" cy="457200"/>
              <a:chOff x="1091101" y="4271182"/>
              <a:chExt cx="487719" cy="573070"/>
            </a:xfrm>
            <a:solidFill>
              <a:srgbClr val="FFFFFF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F8C57E5-D08B-8B51-749D-7754668585AE}"/>
                  </a:ext>
                </a:extLst>
              </p:cNvPr>
              <p:cNvSpPr/>
              <p:nvPr/>
            </p:nvSpPr>
            <p:spPr>
              <a:xfrm>
                <a:off x="1260865" y="4291066"/>
                <a:ext cx="143314" cy="143314"/>
              </a:xfrm>
              <a:custGeom>
                <a:avLst/>
                <a:gdLst>
                  <a:gd name="connsiteX0" fmla="*/ 143315 w 143314"/>
                  <a:gd name="connsiteY0" fmla="*/ 71657 h 143314"/>
                  <a:gd name="connsiteX1" fmla="*/ 71657 w 143314"/>
                  <a:gd name="connsiteY1" fmla="*/ 143314 h 143314"/>
                  <a:gd name="connsiteX2" fmla="*/ 0 w 143314"/>
                  <a:gd name="connsiteY2" fmla="*/ 71657 h 143314"/>
                  <a:gd name="connsiteX3" fmla="*/ 71657 w 143314"/>
                  <a:gd name="connsiteY3" fmla="*/ 0 h 143314"/>
                  <a:gd name="connsiteX4" fmla="*/ 143315 w 143314"/>
                  <a:gd name="connsiteY4" fmla="*/ 71657 h 143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3314" h="143314">
                    <a:moveTo>
                      <a:pt x="143315" y="71657"/>
                    </a:moveTo>
                    <a:cubicBezTo>
                      <a:pt x="143315" y="111232"/>
                      <a:pt x="111232" y="143314"/>
                      <a:pt x="71657" y="143314"/>
                    </a:cubicBezTo>
                    <a:cubicBezTo>
                      <a:pt x="32082" y="143314"/>
                      <a:pt x="0" y="111232"/>
                      <a:pt x="0" y="71657"/>
                    </a:cubicBezTo>
                    <a:cubicBezTo>
                      <a:pt x="0" y="32082"/>
                      <a:pt x="32082" y="0"/>
                      <a:pt x="71657" y="0"/>
                    </a:cubicBezTo>
                    <a:cubicBezTo>
                      <a:pt x="111232" y="0"/>
                      <a:pt x="143315" y="32082"/>
                      <a:pt x="143315" y="71657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1F5477D-0B89-5787-B221-45A5C8173854}"/>
                  </a:ext>
                </a:extLst>
              </p:cNvPr>
              <p:cNvSpPr/>
              <p:nvPr/>
            </p:nvSpPr>
            <p:spPr>
              <a:xfrm>
                <a:off x="1116238" y="4271182"/>
                <a:ext cx="122305" cy="122305"/>
              </a:xfrm>
              <a:custGeom>
                <a:avLst/>
                <a:gdLst>
                  <a:gd name="connsiteX0" fmla="*/ 122305 w 122305"/>
                  <a:gd name="connsiteY0" fmla="*/ 61153 h 122305"/>
                  <a:gd name="connsiteX1" fmla="*/ 61153 w 122305"/>
                  <a:gd name="connsiteY1" fmla="*/ 122305 h 122305"/>
                  <a:gd name="connsiteX2" fmla="*/ 0 w 122305"/>
                  <a:gd name="connsiteY2" fmla="*/ 61153 h 122305"/>
                  <a:gd name="connsiteX3" fmla="*/ 61153 w 122305"/>
                  <a:gd name="connsiteY3" fmla="*/ 0 h 122305"/>
                  <a:gd name="connsiteX4" fmla="*/ 122305 w 122305"/>
                  <a:gd name="connsiteY4" fmla="*/ 61153 h 122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05" h="122305">
                    <a:moveTo>
                      <a:pt x="122305" y="61153"/>
                    </a:moveTo>
                    <a:cubicBezTo>
                      <a:pt x="122305" y="94926"/>
                      <a:pt x="94926" y="122305"/>
                      <a:pt x="61153" y="122305"/>
                    </a:cubicBezTo>
                    <a:cubicBezTo>
                      <a:pt x="27379" y="122305"/>
                      <a:pt x="0" y="94926"/>
                      <a:pt x="0" y="61153"/>
                    </a:cubicBezTo>
                    <a:cubicBezTo>
                      <a:pt x="0" y="27379"/>
                      <a:pt x="27379" y="0"/>
                      <a:pt x="61153" y="0"/>
                    </a:cubicBezTo>
                    <a:cubicBezTo>
                      <a:pt x="94926" y="0"/>
                      <a:pt x="122305" y="27379"/>
                      <a:pt x="122305" y="61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72D1BA3-65AF-032D-E15D-1FE51BB5621A}"/>
                  </a:ext>
                </a:extLst>
              </p:cNvPr>
              <p:cNvSpPr/>
              <p:nvPr/>
            </p:nvSpPr>
            <p:spPr>
              <a:xfrm>
                <a:off x="1431755" y="4271182"/>
                <a:ext cx="122305" cy="122305"/>
              </a:xfrm>
              <a:custGeom>
                <a:avLst/>
                <a:gdLst>
                  <a:gd name="connsiteX0" fmla="*/ 122305 w 122305"/>
                  <a:gd name="connsiteY0" fmla="*/ 61153 h 122305"/>
                  <a:gd name="connsiteX1" fmla="*/ 61153 w 122305"/>
                  <a:gd name="connsiteY1" fmla="*/ 122305 h 122305"/>
                  <a:gd name="connsiteX2" fmla="*/ 0 w 122305"/>
                  <a:gd name="connsiteY2" fmla="*/ 61153 h 122305"/>
                  <a:gd name="connsiteX3" fmla="*/ 61153 w 122305"/>
                  <a:gd name="connsiteY3" fmla="*/ 0 h 122305"/>
                  <a:gd name="connsiteX4" fmla="*/ 122305 w 122305"/>
                  <a:gd name="connsiteY4" fmla="*/ 61153 h 122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305" h="122305">
                    <a:moveTo>
                      <a:pt x="122305" y="61153"/>
                    </a:moveTo>
                    <a:cubicBezTo>
                      <a:pt x="122305" y="94926"/>
                      <a:pt x="94926" y="122305"/>
                      <a:pt x="61153" y="122305"/>
                    </a:cubicBezTo>
                    <a:cubicBezTo>
                      <a:pt x="27379" y="122305"/>
                      <a:pt x="0" y="94926"/>
                      <a:pt x="0" y="61153"/>
                    </a:cubicBezTo>
                    <a:cubicBezTo>
                      <a:pt x="0" y="27379"/>
                      <a:pt x="27379" y="0"/>
                      <a:pt x="61153" y="0"/>
                    </a:cubicBezTo>
                    <a:cubicBezTo>
                      <a:pt x="94926" y="0"/>
                      <a:pt x="122305" y="27379"/>
                      <a:pt x="122305" y="61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CA59B8B-D4E8-4DDD-7515-43FCEBB9C2A3}"/>
                  </a:ext>
                </a:extLst>
              </p:cNvPr>
              <p:cNvSpPr/>
              <p:nvPr/>
            </p:nvSpPr>
            <p:spPr>
              <a:xfrm>
                <a:off x="1231602" y="4443009"/>
                <a:ext cx="201653" cy="401243"/>
              </a:xfrm>
              <a:custGeom>
                <a:avLst/>
                <a:gdLst>
                  <a:gd name="connsiteX0" fmla="*/ 164324 w 201653"/>
                  <a:gd name="connsiteY0" fmla="*/ 0 h 401243"/>
                  <a:gd name="connsiteX1" fmla="*/ 144815 w 201653"/>
                  <a:gd name="connsiteY1" fmla="*/ 0 h 401243"/>
                  <a:gd name="connsiteX2" fmla="*/ 140501 w 201653"/>
                  <a:gd name="connsiteY2" fmla="*/ 2814 h 401243"/>
                  <a:gd name="connsiteX3" fmla="*/ 100920 w 201653"/>
                  <a:gd name="connsiteY3" fmla="*/ 27762 h 401243"/>
                  <a:gd name="connsiteX4" fmla="*/ 61340 w 201653"/>
                  <a:gd name="connsiteY4" fmla="*/ 2814 h 401243"/>
                  <a:gd name="connsiteX5" fmla="*/ 57026 w 201653"/>
                  <a:gd name="connsiteY5" fmla="*/ 0 h 401243"/>
                  <a:gd name="connsiteX6" fmla="*/ 37517 w 201653"/>
                  <a:gd name="connsiteY6" fmla="*/ 0 h 401243"/>
                  <a:gd name="connsiteX7" fmla="*/ 0 w 201653"/>
                  <a:gd name="connsiteY7" fmla="*/ 37517 h 401243"/>
                  <a:gd name="connsiteX8" fmla="*/ 0 w 201653"/>
                  <a:gd name="connsiteY8" fmla="*/ 201653 h 401243"/>
                  <a:gd name="connsiteX9" fmla="*/ 37517 w 201653"/>
                  <a:gd name="connsiteY9" fmla="*/ 239170 h 401243"/>
                  <a:gd name="connsiteX10" fmla="*/ 42957 w 201653"/>
                  <a:gd name="connsiteY10" fmla="*/ 239170 h 401243"/>
                  <a:gd name="connsiteX11" fmla="*/ 42957 w 201653"/>
                  <a:gd name="connsiteY11" fmla="*/ 373668 h 401243"/>
                  <a:gd name="connsiteX12" fmla="*/ 70532 w 201653"/>
                  <a:gd name="connsiteY12" fmla="*/ 401243 h 401243"/>
                  <a:gd name="connsiteX13" fmla="*/ 132435 w 201653"/>
                  <a:gd name="connsiteY13" fmla="*/ 401243 h 401243"/>
                  <a:gd name="connsiteX14" fmla="*/ 160009 w 201653"/>
                  <a:gd name="connsiteY14" fmla="*/ 373668 h 401243"/>
                  <a:gd name="connsiteX15" fmla="*/ 160009 w 201653"/>
                  <a:gd name="connsiteY15" fmla="*/ 239170 h 401243"/>
                  <a:gd name="connsiteX16" fmla="*/ 164136 w 201653"/>
                  <a:gd name="connsiteY16" fmla="*/ 239170 h 401243"/>
                  <a:gd name="connsiteX17" fmla="*/ 201653 w 201653"/>
                  <a:gd name="connsiteY17" fmla="*/ 201653 h 401243"/>
                  <a:gd name="connsiteX18" fmla="*/ 201653 w 201653"/>
                  <a:gd name="connsiteY18" fmla="*/ 37517 h 401243"/>
                  <a:gd name="connsiteX19" fmla="*/ 164136 w 201653"/>
                  <a:gd name="connsiteY19" fmla="*/ 0 h 401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01653" h="401243">
                    <a:moveTo>
                      <a:pt x="164324" y="0"/>
                    </a:moveTo>
                    <a:lnTo>
                      <a:pt x="144815" y="0"/>
                    </a:lnTo>
                    <a:cubicBezTo>
                      <a:pt x="142939" y="0"/>
                      <a:pt x="141251" y="1125"/>
                      <a:pt x="140501" y="2814"/>
                    </a:cubicBezTo>
                    <a:cubicBezTo>
                      <a:pt x="133373" y="17633"/>
                      <a:pt x="118366" y="27762"/>
                      <a:pt x="100920" y="27762"/>
                    </a:cubicBezTo>
                    <a:cubicBezTo>
                      <a:pt x="83475" y="27762"/>
                      <a:pt x="68281" y="17445"/>
                      <a:pt x="61340" y="2814"/>
                    </a:cubicBezTo>
                    <a:cubicBezTo>
                      <a:pt x="60590" y="1125"/>
                      <a:pt x="58901" y="0"/>
                      <a:pt x="57026" y="0"/>
                    </a:cubicBezTo>
                    <a:lnTo>
                      <a:pt x="37517" y="0"/>
                    </a:lnTo>
                    <a:cubicBezTo>
                      <a:pt x="16695" y="0"/>
                      <a:pt x="0" y="16883"/>
                      <a:pt x="0" y="37517"/>
                    </a:cubicBezTo>
                    <a:lnTo>
                      <a:pt x="0" y="201653"/>
                    </a:lnTo>
                    <a:cubicBezTo>
                      <a:pt x="0" y="222475"/>
                      <a:pt x="16883" y="239170"/>
                      <a:pt x="37517" y="239170"/>
                    </a:cubicBezTo>
                    <a:lnTo>
                      <a:pt x="42957" y="239170"/>
                    </a:lnTo>
                    <a:lnTo>
                      <a:pt x="42957" y="373668"/>
                    </a:lnTo>
                    <a:cubicBezTo>
                      <a:pt x="42957" y="388862"/>
                      <a:pt x="55337" y="401243"/>
                      <a:pt x="70532" y="401243"/>
                    </a:cubicBezTo>
                    <a:lnTo>
                      <a:pt x="132435" y="401243"/>
                    </a:lnTo>
                    <a:cubicBezTo>
                      <a:pt x="147629" y="401243"/>
                      <a:pt x="160009" y="388862"/>
                      <a:pt x="160009" y="373668"/>
                    </a:cubicBezTo>
                    <a:lnTo>
                      <a:pt x="160009" y="239170"/>
                    </a:lnTo>
                    <a:lnTo>
                      <a:pt x="164136" y="239170"/>
                    </a:lnTo>
                    <a:cubicBezTo>
                      <a:pt x="184958" y="239170"/>
                      <a:pt x="201653" y="222287"/>
                      <a:pt x="201653" y="201653"/>
                    </a:cubicBezTo>
                    <a:lnTo>
                      <a:pt x="201653" y="37517"/>
                    </a:lnTo>
                    <a:cubicBezTo>
                      <a:pt x="201653" y="16695"/>
                      <a:pt x="184771" y="0"/>
                      <a:pt x="1641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8770A996-35AE-BF35-727E-A7430C9CA572}"/>
                  </a:ext>
                </a:extLst>
              </p:cNvPr>
              <p:cNvSpPr/>
              <p:nvPr/>
            </p:nvSpPr>
            <p:spPr>
              <a:xfrm>
                <a:off x="1411308" y="4407556"/>
                <a:ext cx="167512" cy="342904"/>
              </a:xfrm>
              <a:custGeom>
                <a:avLst/>
                <a:gdLst>
                  <a:gd name="connsiteX0" fmla="*/ 135999 w 167512"/>
                  <a:gd name="connsiteY0" fmla="*/ 188 h 342904"/>
                  <a:gd name="connsiteX1" fmla="*/ 114051 w 167512"/>
                  <a:gd name="connsiteY1" fmla="*/ 188 h 342904"/>
                  <a:gd name="connsiteX2" fmla="*/ 109924 w 167512"/>
                  <a:gd name="connsiteY2" fmla="*/ 2626 h 342904"/>
                  <a:gd name="connsiteX3" fmla="*/ 81036 w 167512"/>
                  <a:gd name="connsiteY3" fmla="*/ 19509 h 342904"/>
                  <a:gd name="connsiteX4" fmla="*/ 52149 w 167512"/>
                  <a:gd name="connsiteY4" fmla="*/ 2626 h 342904"/>
                  <a:gd name="connsiteX5" fmla="*/ 48022 w 167512"/>
                  <a:gd name="connsiteY5" fmla="*/ 188 h 342904"/>
                  <a:gd name="connsiteX6" fmla="*/ 27575 w 167512"/>
                  <a:gd name="connsiteY6" fmla="*/ 188 h 342904"/>
                  <a:gd name="connsiteX7" fmla="*/ 0 w 167512"/>
                  <a:gd name="connsiteY7" fmla="*/ 16320 h 342904"/>
                  <a:gd name="connsiteX8" fmla="*/ 43895 w 167512"/>
                  <a:gd name="connsiteY8" fmla="*/ 73908 h 342904"/>
                  <a:gd name="connsiteX9" fmla="*/ 43895 w 167512"/>
                  <a:gd name="connsiteY9" fmla="*/ 238045 h 342904"/>
                  <a:gd name="connsiteX10" fmla="*/ 30951 w 167512"/>
                  <a:gd name="connsiteY10" fmla="*/ 275186 h 342904"/>
                  <a:gd name="connsiteX11" fmla="*/ 30951 w 167512"/>
                  <a:gd name="connsiteY11" fmla="*/ 319269 h 342904"/>
                  <a:gd name="connsiteX12" fmla="*/ 54587 w 167512"/>
                  <a:gd name="connsiteY12" fmla="*/ 342904 h 342904"/>
                  <a:gd name="connsiteX13" fmla="*/ 107486 w 167512"/>
                  <a:gd name="connsiteY13" fmla="*/ 342904 h 342904"/>
                  <a:gd name="connsiteX14" fmla="*/ 131122 w 167512"/>
                  <a:gd name="connsiteY14" fmla="*/ 319269 h 342904"/>
                  <a:gd name="connsiteX15" fmla="*/ 131122 w 167512"/>
                  <a:gd name="connsiteY15" fmla="*/ 204092 h 342904"/>
                  <a:gd name="connsiteX16" fmla="*/ 135811 w 167512"/>
                  <a:gd name="connsiteY16" fmla="*/ 204092 h 342904"/>
                  <a:gd name="connsiteX17" fmla="*/ 167513 w 167512"/>
                  <a:gd name="connsiteY17" fmla="*/ 172015 h 342904"/>
                  <a:gd name="connsiteX18" fmla="*/ 167513 w 167512"/>
                  <a:gd name="connsiteY18" fmla="*/ 32077 h 342904"/>
                  <a:gd name="connsiteX19" fmla="*/ 135999 w 167512"/>
                  <a:gd name="connsiteY19" fmla="*/ 0 h 34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7512" h="342904">
                    <a:moveTo>
                      <a:pt x="135999" y="188"/>
                    </a:moveTo>
                    <a:lnTo>
                      <a:pt x="114051" y="188"/>
                    </a:lnTo>
                    <a:cubicBezTo>
                      <a:pt x="112363" y="188"/>
                      <a:pt x="110862" y="1125"/>
                      <a:pt x="109924" y="2626"/>
                    </a:cubicBezTo>
                    <a:cubicBezTo>
                      <a:pt x="104109" y="12756"/>
                      <a:pt x="93417" y="19509"/>
                      <a:pt x="81036" y="19509"/>
                    </a:cubicBezTo>
                    <a:cubicBezTo>
                      <a:pt x="68656" y="19509"/>
                      <a:pt x="57964" y="12756"/>
                      <a:pt x="52149" y="2626"/>
                    </a:cubicBezTo>
                    <a:cubicBezTo>
                      <a:pt x="51211" y="1125"/>
                      <a:pt x="49710" y="188"/>
                      <a:pt x="48022" y="188"/>
                    </a:cubicBezTo>
                    <a:lnTo>
                      <a:pt x="27575" y="188"/>
                    </a:lnTo>
                    <a:cubicBezTo>
                      <a:pt x="15757" y="188"/>
                      <a:pt x="5440" y="6753"/>
                      <a:pt x="0" y="16320"/>
                    </a:cubicBezTo>
                    <a:cubicBezTo>
                      <a:pt x="25324" y="23073"/>
                      <a:pt x="43895" y="46333"/>
                      <a:pt x="43895" y="73908"/>
                    </a:cubicBezTo>
                    <a:lnTo>
                      <a:pt x="43895" y="238045"/>
                    </a:lnTo>
                    <a:cubicBezTo>
                      <a:pt x="43895" y="252113"/>
                      <a:pt x="39018" y="265057"/>
                      <a:pt x="30951" y="275186"/>
                    </a:cubicBezTo>
                    <a:lnTo>
                      <a:pt x="30951" y="319269"/>
                    </a:lnTo>
                    <a:cubicBezTo>
                      <a:pt x="30951" y="332212"/>
                      <a:pt x="41456" y="342904"/>
                      <a:pt x="54587" y="342904"/>
                    </a:cubicBezTo>
                    <a:lnTo>
                      <a:pt x="107486" y="342904"/>
                    </a:lnTo>
                    <a:cubicBezTo>
                      <a:pt x="120429" y="342904"/>
                      <a:pt x="131122" y="332400"/>
                      <a:pt x="131122" y="319269"/>
                    </a:cubicBezTo>
                    <a:lnTo>
                      <a:pt x="131122" y="204092"/>
                    </a:lnTo>
                    <a:lnTo>
                      <a:pt x="135811" y="204092"/>
                    </a:lnTo>
                    <a:cubicBezTo>
                      <a:pt x="153257" y="204092"/>
                      <a:pt x="167513" y="189835"/>
                      <a:pt x="167513" y="172015"/>
                    </a:cubicBezTo>
                    <a:lnTo>
                      <a:pt x="167513" y="32077"/>
                    </a:lnTo>
                    <a:cubicBezTo>
                      <a:pt x="167513" y="14444"/>
                      <a:pt x="153444" y="0"/>
                      <a:pt x="135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78FFB1-1603-CDBB-C3CD-EAEDB60ADEA3}"/>
                  </a:ext>
                </a:extLst>
              </p:cNvPr>
              <p:cNvSpPr/>
              <p:nvPr/>
            </p:nvSpPr>
            <p:spPr>
              <a:xfrm>
                <a:off x="1091101" y="4407744"/>
                <a:ext cx="167700" cy="342904"/>
              </a:xfrm>
              <a:custGeom>
                <a:avLst/>
                <a:gdLst>
                  <a:gd name="connsiteX0" fmla="*/ 118741 w 167700"/>
                  <a:gd name="connsiteY0" fmla="*/ 73721 h 342904"/>
                  <a:gd name="connsiteX1" fmla="*/ 167700 w 167700"/>
                  <a:gd name="connsiteY1" fmla="*/ 15194 h 342904"/>
                  <a:gd name="connsiteX2" fmla="*/ 140501 w 167700"/>
                  <a:gd name="connsiteY2" fmla="*/ 0 h 342904"/>
                  <a:gd name="connsiteX3" fmla="*/ 119679 w 167700"/>
                  <a:gd name="connsiteY3" fmla="*/ 0 h 342904"/>
                  <a:gd name="connsiteX4" fmla="*/ 115552 w 167700"/>
                  <a:gd name="connsiteY4" fmla="*/ 2439 h 342904"/>
                  <a:gd name="connsiteX5" fmla="*/ 86289 w 167700"/>
                  <a:gd name="connsiteY5" fmla="*/ 19321 h 342904"/>
                  <a:gd name="connsiteX6" fmla="*/ 57026 w 167700"/>
                  <a:gd name="connsiteY6" fmla="*/ 2439 h 342904"/>
                  <a:gd name="connsiteX7" fmla="*/ 52899 w 167700"/>
                  <a:gd name="connsiteY7" fmla="*/ 0 h 342904"/>
                  <a:gd name="connsiteX8" fmla="*/ 32077 w 167700"/>
                  <a:gd name="connsiteY8" fmla="*/ 0 h 342904"/>
                  <a:gd name="connsiteX9" fmla="*/ 0 w 167700"/>
                  <a:gd name="connsiteY9" fmla="*/ 32077 h 342904"/>
                  <a:gd name="connsiteX10" fmla="*/ 0 w 167700"/>
                  <a:gd name="connsiteY10" fmla="*/ 172015 h 342904"/>
                  <a:gd name="connsiteX11" fmla="*/ 32077 w 167700"/>
                  <a:gd name="connsiteY11" fmla="*/ 204092 h 342904"/>
                  <a:gd name="connsiteX12" fmla="*/ 36954 w 167700"/>
                  <a:gd name="connsiteY12" fmla="*/ 204092 h 342904"/>
                  <a:gd name="connsiteX13" fmla="*/ 36954 w 167700"/>
                  <a:gd name="connsiteY13" fmla="*/ 319269 h 342904"/>
                  <a:gd name="connsiteX14" fmla="*/ 60590 w 167700"/>
                  <a:gd name="connsiteY14" fmla="*/ 342904 h 342904"/>
                  <a:gd name="connsiteX15" fmla="*/ 113489 w 167700"/>
                  <a:gd name="connsiteY15" fmla="*/ 342904 h 342904"/>
                  <a:gd name="connsiteX16" fmla="*/ 137124 w 167700"/>
                  <a:gd name="connsiteY16" fmla="*/ 319269 h 342904"/>
                  <a:gd name="connsiteX17" fmla="*/ 137124 w 167700"/>
                  <a:gd name="connsiteY17" fmla="*/ 280626 h 342904"/>
                  <a:gd name="connsiteX18" fmla="*/ 118929 w 167700"/>
                  <a:gd name="connsiteY18" fmla="*/ 237857 h 342904"/>
                  <a:gd name="connsiteX19" fmla="*/ 118929 w 167700"/>
                  <a:gd name="connsiteY19" fmla="*/ 73908 h 342904"/>
                  <a:gd name="connsiteX20" fmla="*/ 118929 w 167700"/>
                  <a:gd name="connsiteY20" fmla="*/ 73908 h 342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67700" h="342904">
                    <a:moveTo>
                      <a:pt x="118741" y="73721"/>
                    </a:moveTo>
                    <a:cubicBezTo>
                      <a:pt x="118741" y="44457"/>
                      <a:pt x="139938" y="20072"/>
                      <a:pt x="167700" y="15194"/>
                    </a:cubicBezTo>
                    <a:cubicBezTo>
                      <a:pt x="162073" y="6190"/>
                      <a:pt x="151943" y="0"/>
                      <a:pt x="140501" y="0"/>
                    </a:cubicBezTo>
                    <a:lnTo>
                      <a:pt x="119679" y="0"/>
                    </a:lnTo>
                    <a:cubicBezTo>
                      <a:pt x="117991" y="0"/>
                      <a:pt x="116302" y="938"/>
                      <a:pt x="115552" y="2439"/>
                    </a:cubicBezTo>
                    <a:cubicBezTo>
                      <a:pt x="109737" y="12568"/>
                      <a:pt x="98857" y="19321"/>
                      <a:pt x="86289" y="19321"/>
                    </a:cubicBezTo>
                    <a:cubicBezTo>
                      <a:pt x="73721" y="19321"/>
                      <a:pt x="62841" y="12568"/>
                      <a:pt x="57026" y="2439"/>
                    </a:cubicBezTo>
                    <a:cubicBezTo>
                      <a:pt x="56088" y="938"/>
                      <a:pt x="54587" y="0"/>
                      <a:pt x="52899" y="0"/>
                    </a:cubicBezTo>
                    <a:lnTo>
                      <a:pt x="32077" y="0"/>
                    </a:lnTo>
                    <a:cubicBezTo>
                      <a:pt x="14444" y="0"/>
                      <a:pt x="0" y="14256"/>
                      <a:pt x="0" y="32077"/>
                    </a:cubicBezTo>
                    <a:lnTo>
                      <a:pt x="0" y="172015"/>
                    </a:lnTo>
                    <a:cubicBezTo>
                      <a:pt x="0" y="189648"/>
                      <a:pt x="14256" y="204092"/>
                      <a:pt x="32077" y="204092"/>
                    </a:cubicBezTo>
                    <a:lnTo>
                      <a:pt x="36954" y="204092"/>
                    </a:lnTo>
                    <a:lnTo>
                      <a:pt x="36954" y="319269"/>
                    </a:lnTo>
                    <a:cubicBezTo>
                      <a:pt x="36954" y="332212"/>
                      <a:pt x="47459" y="342904"/>
                      <a:pt x="60590" y="342904"/>
                    </a:cubicBezTo>
                    <a:lnTo>
                      <a:pt x="113489" y="342904"/>
                    </a:lnTo>
                    <a:cubicBezTo>
                      <a:pt x="126432" y="342904"/>
                      <a:pt x="137124" y="332400"/>
                      <a:pt x="137124" y="319269"/>
                    </a:cubicBezTo>
                    <a:lnTo>
                      <a:pt x="137124" y="280626"/>
                    </a:lnTo>
                    <a:cubicBezTo>
                      <a:pt x="125869" y="269746"/>
                      <a:pt x="118929" y="254552"/>
                      <a:pt x="118929" y="237857"/>
                    </a:cubicBezTo>
                    <a:lnTo>
                      <a:pt x="118929" y="73908"/>
                    </a:lnTo>
                    <a:lnTo>
                      <a:pt x="118929" y="73908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F4EB1C7-F4D1-B711-D508-420AD11459A5}"/>
              </a:ext>
            </a:extLst>
          </p:cNvPr>
          <p:cNvGrpSpPr>
            <a:grpSpLocks noChangeAspect="1"/>
          </p:cNvGrpSpPr>
          <p:nvPr/>
        </p:nvGrpSpPr>
        <p:grpSpPr>
          <a:xfrm>
            <a:off x="1039150" y="5351150"/>
            <a:ext cx="697144" cy="697144"/>
            <a:chOff x="146650" y="5272666"/>
            <a:chExt cx="914400" cy="914400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24B26E1-3BE3-17A5-C63E-3AB84A5501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650" y="5272666"/>
              <a:ext cx="914400" cy="914400"/>
            </a:xfrm>
            <a:custGeom>
              <a:avLst/>
              <a:gdLst>
                <a:gd name="connsiteX0" fmla="*/ 1049722 w 1049722"/>
                <a:gd name="connsiteY0" fmla="*/ 524861 h 1049722"/>
                <a:gd name="connsiteX1" fmla="*/ 524861 w 1049722"/>
                <a:gd name="connsiteY1" fmla="*/ 1049723 h 1049722"/>
                <a:gd name="connsiteX2" fmla="*/ 0 w 1049722"/>
                <a:gd name="connsiteY2" fmla="*/ 524861 h 1049722"/>
                <a:gd name="connsiteX3" fmla="*/ 524861 w 1049722"/>
                <a:gd name="connsiteY3" fmla="*/ 0 h 1049722"/>
                <a:gd name="connsiteX4" fmla="*/ 1049722 w 1049722"/>
                <a:gd name="connsiteY4" fmla="*/ 524861 h 104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9722" h="1049722">
                  <a:moveTo>
                    <a:pt x="1049722" y="524861"/>
                  </a:moveTo>
                  <a:cubicBezTo>
                    <a:pt x="1049722" y="814679"/>
                    <a:pt x="814679" y="1049723"/>
                    <a:pt x="524861" y="1049723"/>
                  </a:cubicBezTo>
                  <a:cubicBezTo>
                    <a:pt x="235043" y="1049723"/>
                    <a:pt x="0" y="814679"/>
                    <a:pt x="0" y="524861"/>
                  </a:cubicBezTo>
                  <a:cubicBezTo>
                    <a:pt x="0" y="235043"/>
                    <a:pt x="235043" y="0"/>
                    <a:pt x="524861" y="0"/>
                  </a:cubicBezTo>
                  <a:cubicBezTo>
                    <a:pt x="814679" y="0"/>
                    <a:pt x="1049722" y="235043"/>
                    <a:pt x="1049722" y="524861"/>
                  </a:cubicBezTo>
                </a:path>
              </a:pathLst>
            </a:custGeom>
            <a:solidFill>
              <a:schemeClr val="accent1"/>
            </a:solidFill>
            <a:ln w="186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8">
              <a:extLst>
                <a:ext uri="{FF2B5EF4-FFF2-40B4-BE49-F238E27FC236}">
                  <a16:creationId xmlns:a16="http://schemas.microsoft.com/office/drawing/2014/main" id="{9485EFCB-A3AA-DD6D-D141-BAE3B8016C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50225" y="5450102"/>
              <a:ext cx="549051" cy="548640"/>
              <a:chOff x="994968" y="5391263"/>
              <a:chExt cx="677500" cy="676992"/>
            </a:xfrm>
            <a:solidFill>
              <a:srgbClr val="FFFFFF"/>
            </a:solidFill>
          </p:grpSpPr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4C57DE0-EDB8-4CB2-5E35-9F02A6C2AC77}"/>
                  </a:ext>
                </a:extLst>
              </p:cNvPr>
              <p:cNvSpPr/>
              <p:nvPr/>
            </p:nvSpPr>
            <p:spPr>
              <a:xfrm>
                <a:off x="1255238" y="5684645"/>
                <a:ext cx="112925" cy="112925"/>
              </a:xfrm>
              <a:custGeom>
                <a:avLst/>
                <a:gdLst>
                  <a:gd name="connsiteX0" fmla="*/ 112926 w 112925"/>
                  <a:gd name="connsiteY0" fmla="*/ 56463 h 112925"/>
                  <a:gd name="connsiteX1" fmla="*/ 56463 w 112925"/>
                  <a:gd name="connsiteY1" fmla="*/ 0 h 112925"/>
                  <a:gd name="connsiteX2" fmla="*/ 0 w 112925"/>
                  <a:gd name="connsiteY2" fmla="*/ 56463 h 112925"/>
                  <a:gd name="connsiteX3" fmla="*/ 56463 w 112925"/>
                  <a:gd name="connsiteY3" fmla="*/ 112926 h 112925"/>
                  <a:gd name="connsiteX4" fmla="*/ 112926 w 112925"/>
                  <a:gd name="connsiteY4" fmla="*/ 56463 h 112925"/>
                  <a:gd name="connsiteX5" fmla="*/ 22510 w 112925"/>
                  <a:gd name="connsiteY5" fmla="*/ 56463 h 112925"/>
                  <a:gd name="connsiteX6" fmla="*/ 56275 w 112925"/>
                  <a:gd name="connsiteY6" fmla="*/ 22698 h 112925"/>
                  <a:gd name="connsiteX7" fmla="*/ 90041 w 112925"/>
                  <a:gd name="connsiteY7" fmla="*/ 56463 h 112925"/>
                  <a:gd name="connsiteX8" fmla="*/ 56275 w 112925"/>
                  <a:gd name="connsiteY8" fmla="*/ 90228 h 112925"/>
                  <a:gd name="connsiteX9" fmla="*/ 22510 w 112925"/>
                  <a:gd name="connsiteY9" fmla="*/ 56463 h 11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2925" h="112925">
                    <a:moveTo>
                      <a:pt x="112926" y="56463"/>
                    </a:moveTo>
                    <a:cubicBezTo>
                      <a:pt x="112926" y="25324"/>
                      <a:pt x="87602" y="0"/>
                      <a:pt x="56463" y="0"/>
                    </a:cubicBezTo>
                    <a:cubicBezTo>
                      <a:pt x="25324" y="0"/>
                      <a:pt x="0" y="25324"/>
                      <a:pt x="0" y="56463"/>
                    </a:cubicBezTo>
                    <a:cubicBezTo>
                      <a:pt x="0" y="87602"/>
                      <a:pt x="25324" y="112926"/>
                      <a:pt x="56463" y="112926"/>
                    </a:cubicBezTo>
                    <a:cubicBezTo>
                      <a:pt x="87602" y="112926"/>
                      <a:pt x="112926" y="87602"/>
                      <a:pt x="112926" y="56463"/>
                    </a:cubicBezTo>
                    <a:close/>
                    <a:moveTo>
                      <a:pt x="22510" y="56463"/>
                    </a:moveTo>
                    <a:cubicBezTo>
                      <a:pt x="22510" y="37892"/>
                      <a:pt x="37705" y="22698"/>
                      <a:pt x="56275" y="22698"/>
                    </a:cubicBezTo>
                    <a:cubicBezTo>
                      <a:pt x="74846" y="22698"/>
                      <a:pt x="90041" y="37892"/>
                      <a:pt x="90041" y="56463"/>
                    </a:cubicBezTo>
                    <a:cubicBezTo>
                      <a:pt x="90041" y="75034"/>
                      <a:pt x="74846" y="90228"/>
                      <a:pt x="56275" y="90228"/>
                    </a:cubicBezTo>
                    <a:cubicBezTo>
                      <a:pt x="37705" y="90228"/>
                      <a:pt x="22510" y="75034"/>
                      <a:pt x="22510" y="564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A8322A22-4E10-88C3-7A84-021566C85780}"/>
                  </a:ext>
                </a:extLst>
              </p:cNvPr>
              <p:cNvSpPr/>
              <p:nvPr/>
            </p:nvSpPr>
            <p:spPr>
              <a:xfrm>
                <a:off x="1188270" y="5621054"/>
                <a:ext cx="248174" cy="247799"/>
              </a:xfrm>
              <a:custGeom>
                <a:avLst/>
                <a:gdLst>
                  <a:gd name="connsiteX0" fmla="*/ 101483 w 248174"/>
                  <a:gd name="connsiteY0" fmla="*/ 247799 h 247799"/>
                  <a:gd name="connsiteX1" fmla="*/ 146691 w 248174"/>
                  <a:gd name="connsiteY1" fmla="*/ 247799 h 247799"/>
                  <a:gd name="connsiteX2" fmla="*/ 157946 w 248174"/>
                  <a:gd name="connsiteY2" fmla="*/ 236544 h 247799"/>
                  <a:gd name="connsiteX3" fmla="*/ 158509 w 248174"/>
                  <a:gd name="connsiteY3" fmla="*/ 219286 h 247799"/>
                  <a:gd name="connsiteX4" fmla="*/ 167888 w 248174"/>
                  <a:gd name="connsiteY4" fmla="*/ 215347 h 247799"/>
                  <a:gd name="connsiteX5" fmla="*/ 180081 w 248174"/>
                  <a:gd name="connsiteY5" fmla="*/ 227540 h 247799"/>
                  <a:gd name="connsiteX6" fmla="*/ 196026 w 248174"/>
                  <a:gd name="connsiteY6" fmla="*/ 227540 h 247799"/>
                  <a:gd name="connsiteX7" fmla="*/ 227915 w 248174"/>
                  <a:gd name="connsiteY7" fmla="*/ 195651 h 247799"/>
                  <a:gd name="connsiteX8" fmla="*/ 227915 w 248174"/>
                  <a:gd name="connsiteY8" fmla="*/ 179706 h 247799"/>
                  <a:gd name="connsiteX9" fmla="*/ 215910 w 248174"/>
                  <a:gd name="connsiteY9" fmla="*/ 167138 h 247799"/>
                  <a:gd name="connsiteX10" fmla="*/ 219661 w 248174"/>
                  <a:gd name="connsiteY10" fmla="*/ 157759 h 247799"/>
                  <a:gd name="connsiteX11" fmla="*/ 236919 w 248174"/>
                  <a:gd name="connsiteY11" fmla="*/ 157759 h 247799"/>
                  <a:gd name="connsiteX12" fmla="*/ 248174 w 248174"/>
                  <a:gd name="connsiteY12" fmla="*/ 146503 h 247799"/>
                  <a:gd name="connsiteX13" fmla="*/ 248174 w 248174"/>
                  <a:gd name="connsiteY13" fmla="*/ 101296 h 247799"/>
                  <a:gd name="connsiteX14" fmla="*/ 236919 w 248174"/>
                  <a:gd name="connsiteY14" fmla="*/ 90041 h 247799"/>
                  <a:gd name="connsiteX15" fmla="*/ 219661 w 248174"/>
                  <a:gd name="connsiteY15" fmla="*/ 89665 h 247799"/>
                  <a:gd name="connsiteX16" fmla="*/ 215722 w 248174"/>
                  <a:gd name="connsiteY16" fmla="*/ 80286 h 247799"/>
                  <a:gd name="connsiteX17" fmla="*/ 227915 w 248174"/>
                  <a:gd name="connsiteY17" fmla="*/ 68093 h 247799"/>
                  <a:gd name="connsiteX18" fmla="*/ 227915 w 248174"/>
                  <a:gd name="connsiteY18" fmla="*/ 52148 h 247799"/>
                  <a:gd name="connsiteX19" fmla="*/ 196026 w 248174"/>
                  <a:gd name="connsiteY19" fmla="*/ 20259 h 247799"/>
                  <a:gd name="connsiteX20" fmla="*/ 187960 w 248174"/>
                  <a:gd name="connsiteY20" fmla="*/ 16883 h 247799"/>
                  <a:gd name="connsiteX21" fmla="*/ 179893 w 248174"/>
                  <a:gd name="connsiteY21" fmla="*/ 20259 h 247799"/>
                  <a:gd name="connsiteX22" fmla="*/ 167325 w 248174"/>
                  <a:gd name="connsiteY22" fmla="*/ 32265 h 247799"/>
                  <a:gd name="connsiteX23" fmla="*/ 157946 w 248174"/>
                  <a:gd name="connsiteY23" fmla="*/ 28513 h 247799"/>
                  <a:gd name="connsiteX24" fmla="*/ 157946 w 248174"/>
                  <a:gd name="connsiteY24" fmla="*/ 11255 h 247799"/>
                  <a:gd name="connsiteX25" fmla="*/ 146691 w 248174"/>
                  <a:gd name="connsiteY25" fmla="*/ 0 h 247799"/>
                  <a:gd name="connsiteX26" fmla="*/ 101483 w 248174"/>
                  <a:gd name="connsiteY26" fmla="*/ 0 h 247799"/>
                  <a:gd name="connsiteX27" fmla="*/ 90228 w 248174"/>
                  <a:gd name="connsiteY27" fmla="*/ 11255 h 247799"/>
                  <a:gd name="connsiteX28" fmla="*/ 89665 w 248174"/>
                  <a:gd name="connsiteY28" fmla="*/ 28513 h 247799"/>
                  <a:gd name="connsiteX29" fmla="*/ 80286 w 248174"/>
                  <a:gd name="connsiteY29" fmla="*/ 32452 h 247799"/>
                  <a:gd name="connsiteX30" fmla="*/ 68093 w 248174"/>
                  <a:gd name="connsiteY30" fmla="*/ 20259 h 247799"/>
                  <a:gd name="connsiteX31" fmla="*/ 52148 w 248174"/>
                  <a:gd name="connsiteY31" fmla="*/ 20259 h 247799"/>
                  <a:gd name="connsiteX32" fmla="*/ 20259 w 248174"/>
                  <a:gd name="connsiteY32" fmla="*/ 52148 h 247799"/>
                  <a:gd name="connsiteX33" fmla="*/ 20259 w 248174"/>
                  <a:gd name="connsiteY33" fmla="*/ 68093 h 247799"/>
                  <a:gd name="connsiteX34" fmla="*/ 32265 w 248174"/>
                  <a:gd name="connsiteY34" fmla="*/ 80661 h 247799"/>
                  <a:gd name="connsiteX35" fmla="*/ 28513 w 248174"/>
                  <a:gd name="connsiteY35" fmla="*/ 90041 h 247799"/>
                  <a:gd name="connsiteX36" fmla="*/ 11255 w 248174"/>
                  <a:gd name="connsiteY36" fmla="*/ 90041 h 247799"/>
                  <a:gd name="connsiteX37" fmla="*/ 0 w 248174"/>
                  <a:gd name="connsiteY37" fmla="*/ 101296 h 247799"/>
                  <a:gd name="connsiteX38" fmla="*/ 0 w 248174"/>
                  <a:gd name="connsiteY38" fmla="*/ 146503 h 247799"/>
                  <a:gd name="connsiteX39" fmla="*/ 11255 w 248174"/>
                  <a:gd name="connsiteY39" fmla="*/ 157759 h 247799"/>
                  <a:gd name="connsiteX40" fmla="*/ 28513 w 248174"/>
                  <a:gd name="connsiteY40" fmla="*/ 158134 h 247799"/>
                  <a:gd name="connsiteX41" fmla="*/ 32452 w 248174"/>
                  <a:gd name="connsiteY41" fmla="*/ 167513 h 247799"/>
                  <a:gd name="connsiteX42" fmla="*/ 20259 w 248174"/>
                  <a:gd name="connsiteY42" fmla="*/ 179706 h 247799"/>
                  <a:gd name="connsiteX43" fmla="*/ 20259 w 248174"/>
                  <a:gd name="connsiteY43" fmla="*/ 195651 h 247799"/>
                  <a:gd name="connsiteX44" fmla="*/ 52148 w 248174"/>
                  <a:gd name="connsiteY44" fmla="*/ 227540 h 247799"/>
                  <a:gd name="connsiteX45" fmla="*/ 60215 w 248174"/>
                  <a:gd name="connsiteY45" fmla="*/ 230916 h 247799"/>
                  <a:gd name="connsiteX46" fmla="*/ 68281 w 248174"/>
                  <a:gd name="connsiteY46" fmla="*/ 227540 h 247799"/>
                  <a:gd name="connsiteX47" fmla="*/ 80849 w 248174"/>
                  <a:gd name="connsiteY47" fmla="*/ 215535 h 247799"/>
                  <a:gd name="connsiteX48" fmla="*/ 90228 w 248174"/>
                  <a:gd name="connsiteY48" fmla="*/ 219286 h 247799"/>
                  <a:gd name="connsiteX49" fmla="*/ 90228 w 248174"/>
                  <a:gd name="connsiteY49" fmla="*/ 236544 h 247799"/>
                  <a:gd name="connsiteX50" fmla="*/ 101483 w 248174"/>
                  <a:gd name="connsiteY50" fmla="*/ 247799 h 247799"/>
                  <a:gd name="connsiteX51" fmla="*/ 64529 w 248174"/>
                  <a:gd name="connsiteY51" fmla="*/ 199215 h 247799"/>
                  <a:gd name="connsiteX52" fmla="*/ 60402 w 248174"/>
                  <a:gd name="connsiteY52" fmla="*/ 203342 h 247799"/>
                  <a:gd name="connsiteX53" fmla="*/ 44458 w 248174"/>
                  <a:gd name="connsiteY53" fmla="*/ 187397 h 247799"/>
                  <a:gd name="connsiteX54" fmla="*/ 48584 w 248174"/>
                  <a:gd name="connsiteY54" fmla="*/ 183270 h 247799"/>
                  <a:gd name="connsiteX55" fmla="*/ 52711 w 248174"/>
                  <a:gd name="connsiteY55" fmla="*/ 157196 h 247799"/>
                  <a:gd name="connsiteX56" fmla="*/ 49897 w 248174"/>
                  <a:gd name="connsiteY56" fmla="*/ 150255 h 247799"/>
                  <a:gd name="connsiteX57" fmla="*/ 28513 w 248174"/>
                  <a:gd name="connsiteY57" fmla="*/ 134873 h 247799"/>
                  <a:gd name="connsiteX58" fmla="*/ 22510 w 248174"/>
                  <a:gd name="connsiteY58" fmla="*/ 134873 h 247799"/>
                  <a:gd name="connsiteX59" fmla="*/ 22510 w 248174"/>
                  <a:gd name="connsiteY59" fmla="*/ 112363 h 247799"/>
                  <a:gd name="connsiteX60" fmla="*/ 28513 w 248174"/>
                  <a:gd name="connsiteY60" fmla="*/ 112363 h 247799"/>
                  <a:gd name="connsiteX61" fmla="*/ 49897 w 248174"/>
                  <a:gd name="connsiteY61" fmla="*/ 96981 h 247799"/>
                  <a:gd name="connsiteX62" fmla="*/ 52711 w 248174"/>
                  <a:gd name="connsiteY62" fmla="*/ 90041 h 247799"/>
                  <a:gd name="connsiteX63" fmla="*/ 48397 w 248174"/>
                  <a:gd name="connsiteY63" fmla="*/ 63966 h 247799"/>
                  <a:gd name="connsiteX64" fmla="*/ 44270 w 248174"/>
                  <a:gd name="connsiteY64" fmla="*/ 59839 h 247799"/>
                  <a:gd name="connsiteX65" fmla="*/ 60215 w 248174"/>
                  <a:gd name="connsiteY65" fmla="*/ 43895 h 247799"/>
                  <a:gd name="connsiteX66" fmla="*/ 64341 w 248174"/>
                  <a:gd name="connsiteY66" fmla="*/ 48022 h 247799"/>
                  <a:gd name="connsiteX67" fmla="*/ 90416 w 248174"/>
                  <a:gd name="connsiteY67" fmla="*/ 52336 h 247799"/>
                  <a:gd name="connsiteX68" fmla="*/ 97356 w 248174"/>
                  <a:gd name="connsiteY68" fmla="*/ 49522 h 247799"/>
                  <a:gd name="connsiteX69" fmla="*/ 112738 w 248174"/>
                  <a:gd name="connsiteY69" fmla="*/ 28138 h 247799"/>
                  <a:gd name="connsiteX70" fmla="*/ 112738 w 248174"/>
                  <a:gd name="connsiteY70" fmla="*/ 22135 h 247799"/>
                  <a:gd name="connsiteX71" fmla="*/ 135248 w 248174"/>
                  <a:gd name="connsiteY71" fmla="*/ 22135 h 247799"/>
                  <a:gd name="connsiteX72" fmla="*/ 135248 w 248174"/>
                  <a:gd name="connsiteY72" fmla="*/ 28138 h 247799"/>
                  <a:gd name="connsiteX73" fmla="*/ 150630 w 248174"/>
                  <a:gd name="connsiteY73" fmla="*/ 49522 h 247799"/>
                  <a:gd name="connsiteX74" fmla="*/ 157571 w 248174"/>
                  <a:gd name="connsiteY74" fmla="*/ 52336 h 247799"/>
                  <a:gd name="connsiteX75" fmla="*/ 183645 w 248174"/>
                  <a:gd name="connsiteY75" fmla="*/ 48209 h 247799"/>
                  <a:gd name="connsiteX76" fmla="*/ 187772 w 248174"/>
                  <a:gd name="connsiteY76" fmla="*/ 44082 h 247799"/>
                  <a:gd name="connsiteX77" fmla="*/ 203717 w 248174"/>
                  <a:gd name="connsiteY77" fmla="*/ 60027 h 247799"/>
                  <a:gd name="connsiteX78" fmla="*/ 199590 w 248174"/>
                  <a:gd name="connsiteY78" fmla="*/ 64154 h 247799"/>
                  <a:gd name="connsiteX79" fmla="*/ 195463 w 248174"/>
                  <a:gd name="connsiteY79" fmla="*/ 90228 h 247799"/>
                  <a:gd name="connsiteX80" fmla="*/ 198277 w 248174"/>
                  <a:gd name="connsiteY80" fmla="*/ 97169 h 247799"/>
                  <a:gd name="connsiteX81" fmla="*/ 219661 w 248174"/>
                  <a:gd name="connsiteY81" fmla="*/ 112551 h 247799"/>
                  <a:gd name="connsiteX82" fmla="*/ 225664 w 248174"/>
                  <a:gd name="connsiteY82" fmla="*/ 112551 h 247799"/>
                  <a:gd name="connsiteX83" fmla="*/ 225664 w 248174"/>
                  <a:gd name="connsiteY83" fmla="*/ 135061 h 247799"/>
                  <a:gd name="connsiteX84" fmla="*/ 219661 w 248174"/>
                  <a:gd name="connsiteY84" fmla="*/ 135061 h 247799"/>
                  <a:gd name="connsiteX85" fmla="*/ 198277 w 248174"/>
                  <a:gd name="connsiteY85" fmla="*/ 150443 h 247799"/>
                  <a:gd name="connsiteX86" fmla="*/ 195463 w 248174"/>
                  <a:gd name="connsiteY86" fmla="*/ 157383 h 247799"/>
                  <a:gd name="connsiteX87" fmla="*/ 199777 w 248174"/>
                  <a:gd name="connsiteY87" fmla="*/ 183458 h 247799"/>
                  <a:gd name="connsiteX88" fmla="*/ 203904 w 248174"/>
                  <a:gd name="connsiteY88" fmla="*/ 187584 h 247799"/>
                  <a:gd name="connsiteX89" fmla="*/ 187960 w 248174"/>
                  <a:gd name="connsiteY89" fmla="*/ 203529 h 247799"/>
                  <a:gd name="connsiteX90" fmla="*/ 183833 w 248174"/>
                  <a:gd name="connsiteY90" fmla="*/ 199402 h 247799"/>
                  <a:gd name="connsiteX91" fmla="*/ 157758 w 248174"/>
                  <a:gd name="connsiteY91" fmla="*/ 195088 h 247799"/>
                  <a:gd name="connsiteX92" fmla="*/ 150818 w 248174"/>
                  <a:gd name="connsiteY92" fmla="*/ 197902 h 247799"/>
                  <a:gd name="connsiteX93" fmla="*/ 135436 w 248174"/>
                  <a:gd name="connsiteY93" fmla="*/ 219286 h 247799"/>
                  <a:gd name="connsiteX94" fmla="*/ 135436 w 248174"/>
                  <a:gd name="connsiteY94" fmla="*/ 225289 h 247799"/>
                  <a:gd name="connsiteX95" fmla="*/ 112926 w 248174"/>
                  <a:gd name="connsiteY95" fmla="*/ 225289 h 247799"/>
                  <a:gd name="connsiteX96" fmla="*/ 112926 w 248174"/>
                  <a:gd name="connsiteY96" fmla="*/ 219286 h 247799"/>
                  <a:gd name="connsiteX97" fmla="*/ 97544 w 248174"/>
                  <a:gd name="connsiteY97" fmla="*/ 197902 h 247799"/>
                  <a:gd name="connsiteX98" fmla="*/ 90603 w 248174"/>
                  <a:gd name="connsiteY98" fmla="*/ 195088 h 247799"/>
                  <a:gd name="connsiteX99" fmla="*/ 64529 w 248174"/>
                  <a:gd name="connsiteY99" fmla="*/ 199215 h 247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248174" h="247799">
                    <a:moveTo>
                      <a:pt x="101483" y="247799"/>
                    </a:moveTo>
                    <a:lnTo>
                      <a:pt x="146691" y="247799"/>
                    </a:lnTo>
                    <a:cubicBezTo>
                      <a:pt x="152881" y="247799"/>
                      <a:pt x="157946" y="242734"/>
                      <a:pt x="157946" y="236544"/>
                    </a:cubicBezTo>
                    <a:lnTo>
                      <a:pt x="158509" y="219286"/>
                    </a:lnTo>
                    <a:cubicBezTo>
                      <a:pt x="161510" y="218161"/>
                      <a:pt x="164512" y="217035"/>
                      <a:pt x="167888" y="215347"/>
                    </a:cubicBezTo>
                    <a:lnTo>
                      <a:pt x="180081" y="227540"/>
                    </a:lnTo>
                    <a:cubicBezTo>
                      <a:pt x="184396" y="231854"/>
                      <a:pt x="191711" y="231854"/>
                      <a:pt x="196026" y="227540"/>
                    </a:cubicBezTo>
                    <a:lnTo>
                      <a:pt x="227915" y="195651"/>
                    </a:lnTo>
                    <a:cubicBezTo>
                      <a:pt x="232417" y="191149"/>
                      <a:pt x="232417" y="184020"/>
                      <a:pt x="227915" y="179706"/>
                    </a:cubicBezTo>
                    <a:lnTo>
                      <a:pt x="215910" y="167138"/>
                    </a:lnTo>
                    <a:cubicBezTo>
                      <a:pt x="217223" y="164324"/>
                      <a:pt x="218536" y="161323"/>
                      <a:pt x="219661" y="157759"/>
                    </a:cubicBezTo>
                    <a:lnTo>
                      <a:pt x="236919" y="157759"/>
                    </a:lnTo>
                    <a:cubicBezTo>
                      <a:pt x="243109" y="157759"/>
                      <a:pt x="248174" y="152694"/>
                      <a:pt x="248174" y="146503"/>
                    </a:cubicBezTo>
                    <a:lnTo>
                      <a:pt x="248174" y="101296"/>
                    </a:lnTo>
                    <a:cubicBezTo>
                      <a:pt x="248174" y="95105"/>
                      <a:pt x="243109" y="90041"/>
                      <a:pt x="236919" y="90041"/>
                    </a:cubicBezTo>
                    <a:lnTo>
                      <a:pt x="219661" y="89665"/>
                    </a:lnTo>
                    <a:cubicBezTo>
                      <a:pt x="218536" y="86664"/>
                      <a:pt x="217410" y="83663"/>
                      <a:pt x="215722" y="80286"/>
                    </a:cubicBezTo>
                    <a:lnTo>
                      <a:pt x="227915" y="68093"/>
                    </a:lnTo>
                    <a:cubicBezTo>
                      <a:pt x="232230" y="63779"/>
                      <a:pt x="232230" y="56463"/>
                      <a:pt x="227915" y="52148"/>
                    </a:cubicBezTo>
                    <a:lnTo>
                      <a:pt x="196026" y="20259"/>
                    </a:lnTo>
                    <a:cubicBezTo>
                      <a:pt x="193962" y="18196"/>
                      <a:pt x="190961" y="16883"/>
                      <a:pt x="187960" y="16883"/>
                    </a:cubicBezTo>
                    <a:cubicBezTo>
                      <a:pt x="184958" y="16883"/>
                      <a:pt x="182144" y="18008"/>
                      <a:pt x="179893" y="20259"/>
                    </a:cubicBezTo>
                    <a:lnTo>
                      <a:pt x="167325" y="32265"/>
                    </a:lnTo>
                    <a:cubicBezTo>
                      <a:pt x="164512" y="30951"/>
                      <a:pt x="161510" y="29638"/>
                      <a:pt x="157946" y="28513"/>
                    </a:cubicBezTo>
                    <a:lnTo>
                      <a:pt x="157946" y="11255"/>
                    </a:lnTo>
                    <a:cubicBezTo>
                      <a:pt x="157946" y="5065"/>
                      <a:pt x="152881" y="0"/>
                      <a:pt x="146691" y="0"/>
                    </a:cubicBezTo>
                    <a:lnTo>
                      <a:pt x="101483" y="0"/>
                    </a:lnTo>
                    <a:cubicBezTo>
                      <a:pt x="95293" y="0"/>
                      <a:pt x="90228" y="5065"/>
                      <a:pt x="90228" y="11255"/>
                    </a:cubicBezTo>
                    <a:lnTo>
                      <a:pt x="89665" y="28513"/>
                    </a:lnTo>
                    <a:cubicBezTo>
                      <a:pt x="86664" y="29638"/>
                      <a:pt x="83663" y="30764"/>
                      <a:pt x="80286" y="32452"/>
                    </a:cubicBezTo>
                    <a:lnTo>
                      <a:pt x="68093" y="20259"/>
                    </a:lnTo>
                    <a:cubicBezTo>
                      <a:pt x="63779" y="15945"/>
                      <a:pt x="56463" y="15945"/>
                      <a:pt x="52148" y="20259"/>
                    </a:cubicBezTo>
                    <a:lnTo>
                      <a:pt x="20259" y="52148"/>
                    </a:lnTo>
                    <a:cubicBezTo>
                      <a:pt x="15757" y="56651"/>
                      <a:pt x="15757" y="63779"/>
                      <a:pt x="20259" y="68093"/>
                    </a:cubicBezTo>
                    <a:lnTo>
                      <a:pt x="32265" y="80661"/>
                    </a:lnTo>
                    <a:cubicBezTo>
                      <a:pt x="30951" y="83475"/>
                      <a:pt x="29638" y="86476"/>
                      <a:pt x="28513" y="90041"/>
                    </a:cubicBezTo>
                    <a:lnTo>
                      <a:pt x="11255" y="90041"/>
                    </a:lnTo>
                    <a:cubicBezTo>
                      <a:pt x="5065" y="90041"/>
                      <a:pt x="0" y="95105"/>
                      <a:pt x="0" y="101296"/>
                    </a:cubicBezTo>
                    <a:lnTo>
                      <a:pt x="0" y="146503"/>
                    </a:lnTo>
                    <a:cubicBezTo>
                      <a:pt x="0" y="152694"/>
                      <a:pt x="5065" y="157759"/>
                      <a:pt x="11255" y="157759"/>
                    </a:cubicBezTo>
                    <a:lnTo>
                      <a:pt x="28513" y="158134"/>
                    </a:lnTo>
                    <a:cubicBezTo>
                      <a:pt x="29638" y="161135"/>
                      <a:pt x="30764" y="164136"/>
                      <a:pt x="32452" y="167513"/>
                    </a:cubicBezTo>
                    <a:lnTo>
                      <a:pt x="20259" y="179706"/>
                    </a:lnTo>
                    <a:cubicBezTo>
                      <a:pt x="15945" y="184020"/>
                      <a:pt x="15945" y="191336"/>
                      <a:pt x="20259" y="195651"/>
                    </a:cubicBezTo>
                    <a:lnTo>
                      <a:pt x="52148" y="227540"/>
                    </a:lnTo>
                    <a:cubicBezTo>
                      <a:pt x="54212" y="229603"/>
                      <a:pt x="57213" y="230916"/>
                      <a:pt x="60215" y="230916"/>
                    </a:cubicBezTo>
                    <a:cubicBezTo>
                      <a:pt x="63216" y="230916"/>
                      <a:pt x="66030" y="229791"/>
                      <a:pt x="68281" y="227540"/>
                    </a:cubicBezTo>
                    <a:lnTo>
                      <a:pt x="80849" y="215535"/>
                    </a:lnTo>
                    <a:cubicBezTo>
                      <a:pt x="83663" y="216848"/>
                      <a:pt x="86664" y="218161"/>
                      <a:pt x="90228" y="219286"/>
                    </a:cubicBezTo>
                    <a:lnTo>
                      <a:pt x="90228" y="236544"/>
                    </a:lnTo>
                    <a:cubicBezTo>
                      <a:pt x="90228" y="242734"/>
                      <a:pt x="95293" y="247799"/>
                      <a:pt x="101483" y="247799"/>
                    </a:cubicBezTo>
                    <a:close/>
                    <a:moveTo>
                      <a:pt x="64529" y="199215"/>
                    </a:moveTo>
                    <a:lnTo>
                      <a:pt x="60402" y="203342"/>
                    </a:lnTo>
                    <a:lnTo>
                      <a:pt x="44458" y="187397"/>
                    </a:lnTo>
                    <a:lnTo>
                      <a:pt x="48584" y="183270"/>
                    </a:lnTo>
                    <a:cubicBezTo>
                      <a:pt x="55337" y="176517"/>
                      <a:pt x="57026" y="166200"/>
                      <a:pt x="52711" y="157196"/>
                    </a:cubicBezTo>
                    <a:cubicBezTo>
                      <a:pt x="51586" y="154945"/>
                      <a:pt x="50648" y="152694"/>
                      <a:pt x="49897" y="150255"/>
                    </a:cubicBezTo>
                    <a:cubicBezTo>
                      <a:pt x="46521" y="140876"/>
                      <a:pt x="38080" y="134873"/>
                      <a:pt x="28513" y="134873"/>
                    </a:cubicBezTo>
                    <a:lnTo>
                      <a:pt x="22510" y="134873"/>
                    </a:lnTo>
                    <a:lnTo>
                      <a:pt x="22510" y="112363"/>
                    </a:lnTo>
                    <a:lnTo>
                      <a:pt x="28513" y="112363"/>
                    </a:lnTo>
                    <a:cubicBezTo>
                      <a:pt x="38080" y="112363"/>
                      <a:pt x="46521" y="106360"/>
                      <a:pt x="49897" y="96981"/>
                    </a:cubicBezTo>
                    <a:cubicBezTo>
                      <a:pt x="50648" y="94543"/>
                      <a:pt x="51586" y="92292"/>
                      <a:pt x="52711" y="90041"/>
                    </a:cubicBezTo>
                    <a:cubicBezTo>
                      <a:pt x="57026" y="81036"/>
                      <a:pt x="55337" y="70719"/>
                      <a:pt x="48397" y="63966"/>
                    </a:cubicBezTo>
                    <a:lnTo>
                      <a:pt x="44270" y="59839"/>
                    </a:lnTo>
                    <a:lnTo>
                      <a:pt x="60215" y="43895"/>
                    </a:lnTo>
                    <a:lnTo>
                      <a:pt x="64341" y="48022"/>
                    </a:lnTo>
                    <a:cubicBezTo>
                      <a:pt x="71095" y="54775"/>
                      <a:pt x="81412" y="56463"/>
                      <a:pt x="90416" y="52336"/>
                    </a:cubicBezTo>
                    <a:cubicBezTo>
                      <a:pt x="92667" y="51211"/>
                      <a:pt x="94918" y="50273"/>
                      <a:pt x="97356" y="49522"/>
                    </a:cubicBezTo>
                    <a:cubicBezTo>
                      <a:pt x="106548" y="46146"/>
                      <a:pt x="112738" y="37704"/>
                      <a:pt x="112738" y="28138"/>
                    </a:cubicBezTo>
                    <a:lnTo>
                      <a:pt x="112738" y="22135"/>
                    </a:lnTo>
                    <a:lnTo>
                      <a:pt x="135248" y="22135"/>
                    </a:lnTo>
                    <a:lnTo>
                      <a:pt x="135248" y="28138"/>
                    </a:lnTo>
                    <a:cubicBezTo>
                      <a:pt x="135248" y="37704"/>
                      <a:pt x="141439" y="46146"/>
                      <a:pt x="150630" y="49522"/>
                    </a:cubicBezTo>
                    <a:cubicBezTo>
                      <a:pt x="153069" y="50460"/>
                      <a:pt x="155320" y="51398"/>
                      <a:pt x="157571" y="52336"/>
                    </a:cubicBezTo>
                    <a:cubicBezTo>
                      <a:pt x="166387" y="56463"/>
                      <a:pt x="176892" y="54775"/>
                      <a:pt x="183645" y="48209"/>
                    </a:cubicBezTo>
                    <a:lnTo>
                      <a:pt x="187772" y="44082"/>
                    </a:lnTo>
                    <a:lnTo>
                      <a:pt x="203717" y="60027"/>
                    </a:lnTo>
                    <a:lnTo>
                      <a:pt x="199590" y="64154"/>
                    </a:lnTo>
                    <a:cubicBezTo>
                      <a:pt x="192837" y="70907"/>
                      <a:pt x="191149" y="81224"/>
                      <a:pt x="195463" y="90228"/>
                    </a:cubicBezTo>
                    <a:cubicBezTo>
                      <a:pt x="196588" y="92479"/>
                      <a:pt x="197526" y="94730"/>
                      <a:pt x="198277" y="97169"/>
                    </a:cubicBezTo>
                    <a:cubicBezTo>
                      <a:pt x="201653" y="106548"/>
                      <a:pt x="210095" y="112551"/>
                      <a:pt x="219661" y="112551"/>
                    </a:cubicBezTo>
                    <a:lnTo>
                      <a:pt x="225664" y="112551"/>
                    </a:lnTo>
                    <a:lnTo>
                      <a:pt x="225664" y="135061"/>
                    </a:lnTo>
                    <a:lnTo>
                      <a:pt x="219661" y="135061"/>
                    </a:lnTo>
                    <a:cubicBezTo>
                      <a:pt x="210095" y="135061"/>
                      <a:pt x="201653" y="141064"/>
                      <a:pt x="198277" y="150443"/>
                    </a:cubicBezTo>
                    <a:cubicBezTo>
                      <a:pt x="197526" y="152881"/>
                      <a:pt x="196588" y="155132"/>
                      <a:pt x="195463" y="157383"/>
                    </a:cubicBezTo>
                    <a:cubicBezTo>
                      <a:pt x="191149" y="166387"/>
                      <a:pt x="192837" y="176705"/>
                      <a:pt x="199777" y="183458"/>
                    </a:cubicBezTo>
                    <a:lnTo>
                      <a:pt x="203904" y="187584"/>
                    </a:lnTo>
                    <a:lnTo>
                      <a:pt x="187960" y="203529"/>
                    </a:lnTo>
                    <a:lnTo>
                      <a:pt x="183833" y="199402"/>
                    </a:lnTo>
                    <a:cubicBezTo>
                      <a:pt x="177080" y="192649"/>
                      <a:pt x="166763" y="190961"/>
                      <a:pt x="157758" y="195088"/>
                    </a:cubicBezTo>
                    <a:cubicBezTo>
                      <a:pt x="155508" y="196213"/>
                      <a:pt x="153257" y="197151"/>
                      <a:pt x="150818" y="197902"/>
                    </a:cubicBezTo>
                    <a:cubicBezTo>
                      <a:pt x="141626" y="201278"/>
                      <a:pt x="135436" y="209719"/>
                      <a:pt x="135436" y="219286"/>
                    </a:cubicBezTo>
                    <a:lnTo>
                      <a:pt x="135436" y="225289"/>
                    </a:lnTo>
                    <a:lnTo>
                      <a:pt x="112926" y="225289"/>
                    </a:lnTo>
                    <a:lnTo>
                      <a:pt x="112926" y="219286"/>
                    </a:lnTo>
                    <a:cubicBezTo>
                      <a:pt x="112926" y="209719"/>
                      <a:pt x="106736" y="201278"/>
                      <a:pt x="97544" y="197902"/>
                    </a:cubicBezTo>
                    <a:cubicBezTo>
                      <a:pt x="95105" y="196964"/>
                      <a:pt x="92854" y="196026"/>
                      <a:pt x="90603" y="195088"/>
                    </a:cubicBezTo>
                    <a:cubicBezTo>
                      <a:pt x="81787" y="190961"/>
                      <a:pt x="71282" y="192649"/>
                      <a:pt x="64529" y="199215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140C595E-C0A8-B7F8-A2AA-7F19D5A38DB9}"/>
                  </a:ext>
                </a:extLst>
              </p:cNvPr>
              <p:cNvSpPr/>
              <p:nvPr/>
            </p:nvSpPr>
            <p:spPr>
              <a:xfrm>
                <a:off x="1429316" y="5816705"/>
                <a:ext cx="29825" cy="30951"/>
              </a:xfrm>
              <a:custGeom>
                <a:avLst/>
                <a:gdLst>
                  <a:gd name="connsiteX0" fmla="*/ 20259 w 29825"/>
                  <a:gd name="connsiteY0" fmla="*/ 30951 h 30951"/>
                  <a:gd name="connsiteX1" fmla="*/ 29826 w 29825"/>
                  <a:gd name="connsiteY1" fmla="*/ 6753 h 30951"/>
                  <a:gd name="connsiteX2" fmla="*/ 8254 w 29825"/>
                  <a:gd name="connsiteY2" fmla="*/ 0 h 30951"/>
                  <a:gd name="connsiteX3" fmla="*/ 0 w 29825"/>
                  <a:gd name="connsiteY3" fmla="*/ 21009 h 30951"/>
                  <a:gd name="connsiteX4" fmla="*/ 20259 w 29825"/>
                  <a:gd name="connsiteY4" fmla="*/ 30951 h 3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25" h="30951">
                    <a:moveTo>
                      <a:pt x="20259" y="30951"/>
                    </a:moveTo>
                    <a:cubicBezTo>
                      <a:pt x="24011" y="23260"/>
                      <a:pt x="27387" y="15007"/>
                      <a:pt x="29826" y="6753"/>
                    </a:cubicBezTo>
                    <a:lnTo>
                      <a:pt x="8254" y="0"/>
                    </a:lnTo>
                    <a:cubicBezTo>
                      <a:pt x="6003" y="7128"/>
                      <a:pt x="3189" y="14256"/>
                      <a:pt x="0" y="21009"/>
                    </a:cubicBezTo>
                    <a:lnTo>
                      <a:pt x="20259" y="30951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EA5410F-9DEF-392C-C74F-46D4AE56E8A9}"/>
                  </a:ext>
                </a:extLst>
              </p:cNvPr>
              <p:cNvSpPr/>
              <p:nvPr/>
            </p:nvSpPr>
            <p:spPr>
              <a:xfrm>
                <a:off x="1096729" y="5537204"/>
                <a:ext cx="451421" cy="521859"/>
              </a:xfrm>
              <a:custGeom>
                <a:avLst/>
                <a:gdLst>
                  <a:gd name="connsiteX0" fmla="*/ 219099 w 451421"/>
                  <a:gd name="connsiteY0" fmla="*/ 0 h 521859"/>
                  <a:gd name="connsiteX1" fmla="*/ 59652 w 451421"/>
                  <a:gd name="connsiteY1" fmla="*/ 66030 h 521859"/>
                  <a:gd name="connsiteX2" fmla="*/ 59652 w 451421"/>
                  <a:gd name="connsiteY2" fmla="*/ 354910 h 521859"/>
                  <a:gd name="connsiteX3" fmla="*/ 190398 w 451421"/>
                  <a:gd name="connsiteY3" fmla="*/ 409122 h 521859"/>
                  <a:gd name="connsiteX4" fmla="*/ 321145 w 451421"/>
                  <a:gd name="connsiteY4" fmla="*/ 354910 h 521859"/>
                  <a:gd name="connsiteX5" fmla="*/ 305200 w 451421"/>
                  <a:gd name="connsiteY5" fmla="*/ 338965 h 521859"/>
                  <a:gd name="connsiteX6" fmla="*/ 190398 w 451421"/>
                  <a:gd name="connsiteY6" fmla="*/ 386612 h 521859"/>
                  <a:gd name="connsiteX7" fmla="*/ 75597 w 451421"/>
                  <a:gd name="connsiteY7" fmla="*/ 338965 h 521859"/>
                  <a:gd name="connsiteX8" fmla="*/ 75597 w 451421"/>
                  <a:gd name="connsiteY8" fmla="*/ 81974 h 521859"/>
                  <a:gd name="connsiteX9" fmla="*/ 219099 w 451421"/>
                  <a:gd name="connsiteY9" fmla="*/ 22510 h 521859"/>
                  <a:gd name="connsiteX10" fmla="*/ 362601 w 451421"/>
                  <a:gd name="connsiteY10" fmla="*/ 81974 h 521859"/>
                  <a:gd name="connsiteX11" fmla="*/ 362601 w 451421"/>
                  <a:gd name="connsiteY11" fmla="*/ 402931 h 521859"/>
                  <a:gd name="connsiteX12" fmla="*/ 134498 w 451421"/>
                  <a:gd name="connsiteY12" fmla="*/ 472338 h 521859"/>
                  <a:gd name="connsiteX13" fmla="*/ 139188 w 451421"/>
                  <a:gd name="connsiteY13" fmla="*/ 455080 h 521859"/>
                  <a:gd name="connsiteX14" fmla="*/ 135999 w 451421"/>
                  <a:gd name="connsiteY14" fmla="*/ 443825 h 521859"/>
                  <a:gd name="connsiteX15" fmla="*/ 124556 w 451421"/>
                  <a:gd name="connsiteY15" fmla="*/ 441386 h 521859"/>
                  <a:gd name="connsiteX16" fmla="*/ 75784 w 451421"/>
                  <a:gd name="connsiteY16" fmla="*/ 458269 h 521859"/>
                  <a:gd name="connsiteX17" fmla="*/ 68656 w 451421"/>
                  <a:gd name="connsiteY17" fmla="*/ 465772 h 521859"/>
                  <a:gd name="connsiteX18" fmla="*/ 70532 w 451421"/>
                  <a:gd name="connsiteY18" fmla="*/ 475902 h 521859"/>
                  <a:gd name="connsiteX19" fmla="*/ 103359 w 451421"/>
                  <a:gd name="connsiteY19" fmla="*/ 517546 h 521859"/>
                  <a:gd name="connsiteX20" fmla="*/ 112175 w 451421"/>
                  <a:gd name="connsiteY20" fmla="*/ 521860 h 521859"/>
                  <a:gd name="connsiteX21" fmla="*/ 114426 w 451421"/>
                  <a:gd name="connsiteY21" fmla="*/ 521672 h 521859"/>
                  <a:gd name="connsiteX22" fmla="*/ 123055 w 451421"/>
                  <a:gd name="connsiteY22" fmla="*/ 513606 h 521859"/>
                  <a:gd name="connsiteX23" fmla="*/ 128495 w 451421"/>
                  <a:gd name="connsiteY23" fmla="*/ 494097 h 521859"/>
                  <a:gd name="connsiteX24" fmla="*/ 184020 w 451421"/>
                  <a:gd name="connsiteY24" fmla="*/ 499725 h 521859"/>
                  <a:gd name="connsiteX25" fmla="*/ 378545 w 451421"/>
                  <a:gd name="connsiteY25" fmla="*/ 418876 h 521859"/>
                  <a:gd name="connsiteX26" fmla="*/ 378545 w 451421"/>
                  <a:gd name="connsiteY26" fmla="*/ 66030 h 521859"/>
                  <a:gd name="connsiteX27" fmla="*/ 219099 w 451421"/>
                  <a:gd name="connsiteY27" fmla="*/ 0 h 521859"/>
                  <a:gd name="connsiteX28" fmla="*/ 107298 w 451421"/>
                  <a:gd name="connsiteY28" fmla="*/ 486219 h 521859"/>
                  <a:gd name="connsiteX29" fmla="*/ 98107 w 451421"/>
                  <a:gd name="connsiteY29" fmla="*/ 474589 h 521859"/>
                  <a:gd name="connsiteX30" fmla="*/ 111800 w 451421"/>
                  <a:gd name="connsiteY30" fmla="*/ 469899 h 521859"/>
                  <a:gd name="connsiteX31" fmla="*/ 107298 w 451421"/>
                  <a:gd name="connsiteY31" fmla="*/ 486219 h 52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51421" h="521859">
                    <a:moveTo>
                      <a:pt x="219099" y="0"/>
                    </a:moveTo>
                    <a:cubicBezTo>
                      <a:pt x="158884" y="0"/>
                      <a:pt x="102233" y="23448"/>
                      <a:pt x="59652" y="66030"/>
                    </a:cubicBezTo>
                    <a:cubicBezTo>
                      <a:pt x="-19884" y="145753"/>
                      <a:pt x="-19884" y="275186"/>
                      <a:pt x="59652" y="354910"/>
                    </a:cubicBezTo>
                    <a:cubicBezTo>
                      <a:pt x="94543" y="389801"/>
                      <a:pt x="141063" y="409122"/>
                      <a:pt x="190398" y="409122"/>
                    </a:cubicBezTo>
                    <a:cubicBezTo>
                      <a:pt x="239733" y="409122"/>
                      <a:pt x="286254" y="389801"/>
                      <a:pt x="321145" y="354910"/>
                    </a:cubicBezTo>
                    <a:lnTo>
                      <a:pt x="305200" y="338965"/>
                    </a:lnTo>
                    <a:cubicBezTo>
                      <a:pt x="274624" y="369541"/>
                      <a:pt x="233730" y="386612"/>
                      <a:pt x="190398" y="386612"/>
                    </a:cubicBezTo>
                    <a:cubicBezTo>
                      <a:pt x="147066" y="386612"/>
                      <a:pt x="106360" y="369729"/>
                      <a:pt x="75597" y="338965"/>
                    </a:cubicBezTo>
                    <a:cubicBezTo>
                      <a:pt x="4877" y="268058"/>
                      <a:pt x="4877" y="152881"/>
                      <a:pt x="75597" y="81974"/>
                    </a:cubicBezTo>
                    <a:cubicBezTo>
                      <a:pt x="113864" y="43520"/>
                      <a:pt x="164887" y="22510"/>
                      <a:pt x="219099" y="22510"/>
                    </a:cubicBezTo>
                    <a:cubicBezTo>
                      <a:pt x="273311" y="22510"/>
                      <a:pt x="324333" y="43707"/>
                      <a:pt x="362601" y="81974"/>
                    </a:cubicBezTo>
                    <a:cubicBezTo>
                      <a:pt x="451141" y="170514"/>
                      <a:pt x="451141" y="314392"/>
                      <a:pt x="362601" y="402931"/>
                    </a:cubicBezTo>
                    <a:cubicBezTo>
                      <a:pt x="302386" y="463146"/>
                      <a:pt x="217598" y="488658"/>
                      <a:pt x="134498" y="472338"/>
                    </a:cubicBezTo>
                    <a:lnTo>
                      <a:pt x="139188" y="455080"/>
                    </a:lnTo>
                    <a:cubicBezTo>
                      <a:pt x="140313" y="450953"/>
                      <a:pt x="139188" y="446639"/>
                      <a:pt x="135999" y="443825"/>
                    </a:cubicBezTo>
                    <a:cubicBezTo>
                      <a:pt x="132997" y="441011"/>
                      <a:pt x="128495" y="440073"/>
                      <a:pt x="124556" y="441386"/>
                    </a:cubicBezTo>
                    <a:lnTo>
                      <a:pt x="75784" y="458269"/>
                    </a:lnTo>
                    <a:cubicBezTo>
                      <a:pt x="72408" y="459394"/>
                      <a:pt x="69594" y="462208"/>
                      <a:pt x="68656" y="465772"/>
                    </a:cubicBezTo>
                    <a:cubicBezTo>
                      <a:pt x="67530" y="469336"/>
                      <a:pt x="68281" y="473088"/>
                      <a:pt x="70532" y="475902"/>
                    </a:cubicBezTo>
                    <a:lnTo>
                      <a:pt x="103359" y="517546"/>
                    </a:lnTo>
                    <a:cubicBezTo>
                      <a:pt x="105422" y="520359"/>
                      <a:pt x="108799" y="521860"/>
                      <a:pt x="112175" y="521860"/>
                    </a:cubicBezTo>
                    <a:cubicBezTo>
                      <a:pt x="112926" y="521860"/>
                      <a:pt x="113676" y="521860"/>
                      <a:pt x="114426" y="521672"/>
                    </a:cubicBezTo>
                    <a:cubicBezTo>
                      <a:pt x="118553" y="520735"/>
                      <a:pt x="121930" y="517733"/>
                      <a:pt x="123055" y="513606"/>
                    </a:cubicBezTo>
                    <a:lnTo>
                      <a:pt x="128495" y="494097"/>
                    </a:lnTo>
                    <a:cubicBezTo>
                      <a:pt x="147066" y="497849"/>
                      <a:pt x="165637" y="499725"/>
                      <a:pt x="184020" y="499725"/>
                    </a:cubicBezTo>
                    <a:cubicBezTo>
                      <a:pt x="256240" y="499725"/>
                      <a:pt x="326022" y="471400"/>
                      <a:pt x="378545" y="418876"/>
                    </a:cubicBezTo>
                    <a:cubicBezTo>
                      <a:pt x="475714" y="321520"/>
                      <a:pt x="475714" y="163199"/>
                      <a:pt x="378545" y="66030"/>
                    </a:cubicBezTo>
                    <a:cubicBezTo>
                      <a:pt x="335964" y="23448"/>
                      <a:pt x="279313" y="0"/>
                      <a:pt x="219099" y="0"/>
                    </a:cubicBezTo>
                    <a:close/>
                    <a:moveTo>
                      <a:pt x="107298" y="486219"/>
                    </a:moveTo>
                    <a:lnTo>
                      <a:pt x="98107" y="474589"/>
                    </a:lnTo>
                    <a:lnTo>
                      <a:pt x="111800" y="469899"/>
                    </a:lnTo>
                    <a:lnTo>
                      <a:pt x="107298" y="486219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A58CE033-163E-B993-F137-F089663D85BE}"/>
                  </a:ext>
                </a:extLst>
              </p:cNvPr>
              <p:cNvSpPr/>
              <p:nvPr/>
            </p:nvSpPr>
            <p:spPr>
              <a:xfrm>
                <a:off x="994968" y="5413982"/>
                <a:ext cx="271397" cy="506457"/>
              </a:xfrm>
              <a:custGeom>
                <a:avLst/>
                <a:gdLst>
                  <a:gd name="connsiteX0" fmla="*/ 77562 w 271397"/>
                  <a:gd name="connsiteY0" fmla="*/ 492951 h 506457"/>
                  <a:gd name="connsiteX1" fmla="*/ 106075 w 271397"/>
                  <a:gd name="connsiteY1" fmla="*/ 126223 h 506457"/>
                  <a:gd name="connsiteX2" fmla="*/ 210184 w 271397"/>
                  <a:gd name="connsiteY2" fmla="*/ 57192 h 506457"/>
                  <a:gd name="connsiteX3" fmla="*/ 217500 w 271397"/>
                  <a:gd name="connsiteY3" fmla="*/ 79140 h 506457"/>
                  <a:gd name="connsiteX4" fmla="*/ 226692 w 271397"/>
                  <a:gd name="connsiteY4" fmla="*/ 86643 h 506457"/>
                  <a:gd name="connsiteX5" fmla="*/ 228192 w 271397"/>
                  <a:gd name="connsiteY5" fmla="*/ 86643 h 506457"/>
                  <a:gd name="connsiteX6" fmla="*/ 237572 w 271397"/>
                  <a:gd name="connsiteY6" fmla="*/ 81766 h 506457"/>
                  <a:gd name="connsiteX7" fmla="*/ 269461 w 271397"/>
                  <a:gd name="connsiteY7" fmla="*/ 35245 h 506457"/>
                  <a:gd name="connsiteX8" fmla="*/ 270774 w 271397"/>
                  <a:gd name="connsiteY8" fmla="*/ 25303 h 506457"/>
                  <a:gd name="connsiteX9" fmla="*/ 263646 w 271397"/>
                  <a:gd name="connsiteY9" fmla="*/ 18175 h 506457"/>
                  <a:gd name="connsiteX10" fmla="*/ 209997 w 271397"/>
                  <a:gd name="connsiteY10" fmla="*/ 542 h 506457"/>
                  <a:gd name="connsiteX11" fmla="*/ 198554 w 271397"/>
                  <a:gd name="connsiteY11" fmla="*/ 3356 h 506457"/>
                  <a:gd name="connsiteX12" fmla="*/ 195928 w 271397"/>
                  <a:gd name="connsiteY12" fmla="*/ 14986 h 506457"/>
                  <a:gd name="connsiteX13" fmla="*/ 202869 w 271397"/>
                  <a:gd name="connsiteY13" fmla="*/ 35808 h 506457"/>
                  <a:gd name="connsiteX14" fmla="*/ 89943 w 271397"/>
                  <a:gd name="connsiteY14" fmla="*/ 110466 h 506457"/>
                  <a:gd name="connsiteX15" fmla="*/ 59179 w 271397"/>
                  <a:gd name="connsiteY15" fmla="*/ 506457 h 506457"/>
                  <a:gd name="connsiteX16" fmla="*/ 77375 w 271397"/>
                  <a:gd name="connsiteY16" fmla="*/ 493139 h 506457"/>
                  <a:gd name="connsiteX17" fmla="*/ 242449 w 271397"/>
                  <a:gd name="connsiteY17" fmla="*/ 34870 h 506457"/>
                  <a:gd name="connsiteX18" fmla="*/ 231757 w 271397"/>
                  <a:gd name="connsiteY18" fmla="*/ 50439 h 506457"/>
                  <a:gd name="connsiteX19" fmla="*/ 224628 w 271397"/>
                  <a:gd name="connsiteY19" fmla="*/ 29055 h 506457"/>
                  <a:gd name="connsiteX20" fmla="*/ 242449 w 271397"/>
                  <a:gd name="connsiteY20" fmla="*/ 34870 h 506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1397" h="506457">
                    <a:moveTo>
                      <a:pt x="77562" y="492951"/>
                    </a:moveTo>
                    <a:cubicBezTo>
                      <a:pt x="-5163" y="379838"/>
                      <a:pt x="6843" y="225643"/>
                      <a:pt x="106075" y="126223"/>
                    </a:cubicBezTo>
                    <a:cubicBezTo>
                      <a:pt x="136276" y="96022"/>
                      <a:pt x="171167" y="72949"/>
                      <a:pt x="210184" y="57192"/>
                    </a:cubicBezTo>
                    <a:lnTo>
                      <a:pt x="217500" y="79140"/>
                    </a:lnTo>
                    <a:cubicBezTo>
                      <a:pt x="218813" y="83267"/>
                      <a:pt x="222377" y="86080"/>
                      <a:pt x="226692" y="86643"/>
                    </a:cubicBezTo>
                    <a:cubicBezTo>
                      <a:pt x="227255" y="86643"/>
                      <a:pt x="227817" y="86643"/>
                      <a:pt x="228192" y="86643"/>
                    </a:cubicBezTo>
                    <a:cubicBezTo>
                      <a:pt x="231944" y="86643"/>
                      <a:pt x="235321" y="84767"/>
                      <a:pt x="237572" y="81766"/>
                    </a:cubicBezTo>
                    <a:lnTo>
                      <a:pt x="269461" y="35245"/>
                    </a:lnTo>
                    <a:cubicBezTo>
                      <a:pt x="271524" y="32244"/>
                      <a:pt x="271900" y="28679"/>
                      <a:pt x="270774" y="25303"/>
                    </a:cubicBezTo>
                    <a:cubicBezTo>
                      <a:pt x="269649" y="21926"/>
                      <a:pt x="267022" y="19300"/>
                      <a:pt x="263646" y="18175"/>
                    </a:cubicBezTo>
                    <a:lnTo>
                      <a:pt x="209997" y="542"/>
                    </a:lnTo>
                    <a:cubicBezTo>
                      <a:pt x="205870" y="-771"/>
                      <a:pt x="201368" y="354"/>
                      <a:pt x="198554" y="3356"/>
                    </a:cubicBezTo>
                    <a:cubicBezTo>
                      <a:pt x="195553" y="6357"/>
                      <a:pt x="194427" y="10859"/>
                      <a:pt x="195928" y="14986"/>
                    </a:cubicBezTo>
                    <a:lnTo>
                      <a:pt x="202869" y="35808"/>
                    </a:lnTo>
                    <a:cubicBezTo>
                      <a:pt x="160662" y="52878"/>
                      <a:pt x="122582" y="77827"/>
                      <a:pt x="89943" y="110466"/>
                    </a:cubicBezTo>
                    <a:cubicBezTo>
                      <a:pt x="-17168" y="217765"/>
                      <a:pt x="-30111" y="384152"/>
                      <a:pt x="59179" y="506457"/>
                    </a:cubicBezTo>
                    <a:lnTo>
                      <a:pt x="77375" y="493139"/>
                    </a:lnTo>
                    <a:close/>
                    <a:moveTo>
                      <a:pt x="242449" y="34870"/>
                    </a:moveTo>
                    <a:lnTo>
                      <a:pt x="231757" y="50439"/>
                    </a:lnTo>
                    <a:lnTo>
                      <a:pt x="224628" y="29055"/>
                    </a:lnTo>
                    <a:lnTo>
                      <a:pt x="242449" y="34870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6592EA8-630E-EFF5-4396-5E5D53789FA0}"/>
                  </a:ext>
                </a:extLst>
              </p:cNvPr>
              <p:cNvSpPr/>
              <p:nvPr/>
            </p:nvSpPr>
            <p:spPr>
              <a:xfrm>
                <a:off x="1399115" y="5434595"/>
                <a:ext cx="273354" cy="537241"/>
              </a:xfrm>
              <a:custGeom>
                <a:avLst/>
                <a:gdLst>
                  <a:gd name="connsiteX0" fmla="*/ 5440 w 273354"/>
                  <a:gd name="connsiteY0" fmla="*/ 188 h 537241"/>
                  <a:gd name="connsiteX1" fmla="*/ 0 w 273354"/>
                  <a:gd name="connsiteY1" fmla="*/ 22135 h 537241"/>
                  <a:gd name="connsiteX2" fmla="*/ 147816 w 273354"/>
                  <a:gd name="connsiteY2" fmla="*/ 105422 h 537241"/>
                  <a:gd name="connsiteX3" fmla="*/ 229978 w 273354"/>
                  <a:gd name="connsiteY3" fmla="*/ 473088 h 537241"/>
                  <a:gd name="connsiteX4" fmla="*/ 209907 w 273354"/>
                  <a:gd name="connsiteY4" fmla="*/ 465022 h 537241"/>
                  <a:gd name="connsiteX5" fmla="*/ 198464 w 273354"/>
                  <a:gd name="connsiteY5" fmla="*/ 466898 h 537241"/>
                  <a:gd name="connsiteX6" fmla="*/ 194713 w 273354"/>
                  <a:gd name="connsiteY6" fmla="*/ 477965 h 537241"/>
                  <a:gd name="connsiteX7" fmla="*/ 205968 w 273354"/>
                  <a:gd name="connsiteY7" fmla="*/ 528425 h 537241"/>
                  <a:gd name="connsiteX8" fmla="*/ 212533 w 273354"/>
                  <a:gd name="connsiteY8" fmla="*/ 536304 h 537241"/>
                  <a:gd name="connsiteX9" fmla="*/ 216848 w 273354"/>
                  <a:gd name="connsiteY9" fmla="*/ 537242 h 537241"/>
                  <a:gd name="connsiteX10" fmla="*/ 222850 w 273354"/>
                  <a:gd name="connsiteY10" fmla="*/ 535554 h 537241"/>
                  <a:gd name="connsiteX11" fmla="*/ 268058 w 273354"/>
                  <a:gd name="connsiteY11" fmla="*/ 507604 h 537241"/>
                  <a:gd name="connsiteX12" fmla="*/ 273310 w 273354"/>
                  <a:gd name="connsiteY12" fmla="*/ 497099 h 537241"/>
                  <a:gd name="connsiteX13" fmla="*/ 266182 w 273354"/>
                  <a:gd name="connsiteY13" fmla="*/ 487532 h 537241"/>
                  <a:gd name="connsiteX14" fmla="*/ 250800 w 273354"/>
                  <a:gd name="connsiteY14" fmla="*/ 481342 h 537241"/>
                  <a:gd name="connsiteX15" fmla="*/ 163574 w 273354"/>
                  <a:gd name="connsiteY15" fmla="*/ 89290 h 537241"/>
                  <a:gd name="connsiteX16" fmla="*/ 5065 w 273354"/>
                  <a:gd name="connsiteY16" fmla="*/ 0 h 537241"/>
                  <a:gd name="connsiteX17" fmla="*/ 224726 w 273354"/>
                  <a:gd name="connsiteY17" fmla="*/ 508354 h 537241"/>
                  <a:gd name="connsiteX18" fmla="*/ 221537 w 273354"/>
                  <a:gd name="connsiteY18" fmla="*/ 494285 h 537241"/>
                  <a:gd name="connsiteX19" fmla="*/ 237294 w 273354"/>
                  <a:gd name="connsiteY19" fmla="*/ 500663 h 537241"/>
                  <a:gd name="connsiteX20" fmla="*/ 224726 w 273354"/>
                  <a:gd name="connsiteY20" fmla="*/ 508541 h 537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73354" h="537241">
                    <a:moveTo>
                      <a:pt x="5440" y="188"/>
                    </a:moveTo>
                    <a:lnTo>
                      <a:pt x="0" y="22135"/>
                    </a:lnTo>
                    <a:cubicBezTo>
                      <a:pt x="55900" y="35829"/>
                      <a:pt x="106923" y="64529"/>
                      <a:pt x="147816" y="105422"/>
                    </a:cubicBezTo>
                    <a:cubicBezTo>
                      <a:pt x="244235" y="202028"/>
                      <a:pt x="275749" y="345155"/>
                      <a:pt x="229978" y="473088"/>
                    </a:cubicBezTo>
                    <a:lnTo>
                      <a:pt x="209907" y="465022"/>
                    </a:lnTo>
                    <a:cubicBezTo>
                      <a:pt x="205968" y="463521"/>
                      <a:pt x="201653" y="464272"/>
                      <a:pt x="198464" y="466898"/>
                    </a:cubicBezTo>
                    <a:cubicBezTo>
                      <a:pt x="195275" y="469524"/>
                      <a:pt x="193775" y="473838"/>
                      <a:pt x="194713" y="477965"/>
                    </a:cubicBezTo>
                    <a:lnTo>
                      <a:pt x="205968" y="528425"/>
                    </a:lnTo>
                    <a:cubicBezTo>
                      <a:pt x="206718" y="531990"/>
                      <a:pt x="209157" y="534991"/>
                      <a:pt x="212533" y="536304"/>
                    </a:cubicBezTo>
                    <a:cubicBezTo>
                      <a:pt x="213846" y="536867"/>
                      <a:pt x="215347" y="537242"/>
                      <a:pt x="216848" y="537242"/>
                    </a:cubicBezTo>
                    <a:cubicBezTo>
                      <a:pt x="218911" y="537242"/>
                      <a:pt x="220974" y="536679"/>
                      <a:pt x="222850" y="535554"/>
                    </a:cubicBezTo>
                    <a:lnTo>
                      <a:pt x="268058" y="507604"/>
                    </a:lnTo>
                    <a:cubicBezTo>
                      <a:pt x="271622" y="505353"/>
                      <a:pt x="273686" y="501226"/>
                      <a:pt x="273310" y="497099"/>
                    </a:cubicBezTo>
                    <a:cubicBezTo>
                      <a:pt x="272935" y="492784"/>
                      <a:pt x="270309" y="489220"/>
                      <a:pt x="266182" y="487532"/>
                    </a:cubicBezTo>
                    <a:lnTo>
                      <a:pt x="250800" y="481342"/>
                    </a:lnTo>
                    <a:cubicBezTo>
                      <a:pt x="299947" y="344968"/>
                      <a:pt x="266557" y="192086"/>
                      <a:pt x="163574" y="89290"/>
                    </a:cubicBezTo>
                    <a:cubicBezTo>
                      <a:pt x="119679" y="45395"/>
                      <a:pt x="64904" y="14632"/>
                      <a:pt x="5065" y="0"/>
                    </a:cubicBezTo>
                    <a:close/>
                    <a:moveTo>
                      <a:pt x="224726" y="508354"/>
                    </a:moveTo>
                    <a:lnTo>
                      <a:pt x="221537" y="494285"/>
                    </a:lnTo>
                    <a:lnTo>
                      <a:pt x="237294" y="500663"/>
                    </a:lnTo>
                    <a:lnTo>
                      <a:pt x="224726" y="508541"/>
                    </a:ln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DEC2215-922D-0C29-DAB5-4C475AD9B951}"/>
                  </a:ext>
                </a:extLst>
              </p:cNvPr>
              <p:cNvSpPr/>
              <p:nvPr/>
            </p:nvSpPr>
            <p:spPr>
              <a:xfrm>
                <a:off x="1289003" y="5391263"/>
                <a:ext cx="90415" cy="90415"/>
              </a:xfrm>
              <a:custGeom>
                <a:avLst/>
                <a:gdLst>
                  <a:gd name="connsiteX0" fmla="*/ 45208 w 90415"/>
                  <a:gd name="connsiteY0" fmla="*/ 90416 h 90415"/>
                  <a:gd name="connsiteX1" fmla="*/ 90416 w 90415"/>
                  <a:gd name="connsiteY1" fmla="*/ 45208 h 90415"/>
                  <a:gd name="connsiteX2" fmla="*/ 45208 w 90415"/>
                  <a:gd name="connsiteY2" fmla="*/ 0 h 90415"/>
                  <a:gd name="connsiteX3" fmla="*/ 0 w 90415"/>
                  <a:gd name="connsiteY3" fmla="*/ 45208 h 90415"/>
                  <a:gd name="connsiteX4" fmla="*/ 45208 w 90415"/>
                  <a:gd name="connsiteY4" fmla="*/ 90416 h 90415"/>
                  <a:gd name="connsiteX5" fmla="*/ 45208 w 90415"/>
                  <a:gd name="connsiteY5" fmla="*/ 22698 h 90415"/>
                  <a:gd name="connsiteX6" fmla="*/ 67718 w 90415"/>
                  <a:gd name="connsiteY6" fmla="*/ 45208 h 90415"/>
                  <a:gd name="connsiteX7" fmla="*/ 45208 w 90415"/>
                  <a:gd name="connsiteY7" fmla="*/ 67718 h 90415"/>
                  <a:gd name="connsiteX8" fmla="*/ 22698 w 90415"/>
                  <a:gd name="connsiteY8" fmla="*/ 45208 h 90415"/>
                  <a:gd name="connsiteX9" fmla="*/ 45208 w 90415"/>
                  <a:gd name="connsiteY9" fmla="*/ 22698 h 9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415" h="90415">
                    <a:moveTo>
                      <a:pt x="45208" y="90416"/>
                    </a:moveTo>
                    <a:cubicBezTo>
                      <a:pt x="70157" y="90416"/>
                      <a:pt x="90416" y="70157"/>
                      <a:pt x="90416" y="45208"/>
                    </a:cubicBezTo>
                    <a:cubicBezTo>
                      <a:pt x="90416" y="20259"/>
                      <a:pt x="70157" y="0"/>
                      <a:pt x="45208" y="0"/>
                    </a:cubicBezTo>
                    <a:cubicBezTo>
                      <a:pt x="20259" y="0"/>
                      <a:pt x="0" y="20259"/>
                      <a:pt x="0" y="45208"/>
                    </a:cubicBezTo>
                    <a:cubicBezTo>
                      <a:pt x="0" y="70157"/>
                      <a:pt x="20259" y="90416"/>
                      <a:pt x="45208" y="90416"/>
                    </a:cubicBezTo>
                    <a:close/>
                    <a:moveTo>
                      <a:pt x="45208" y="22698"/>
                    </a:moveTo>
                    <a:cubicBezTo>
                      <a:pt x="57588" y="22698"/>
                      <a:pt x="67718" y="32827"/>
                      <a:pt x="67718" y="45208"/>
                    </a:cubicBezTo>
                    <a:cubicBezTo>
                      <a:pt x="67718" y="57588"/>
                      <a:pt x="57588" y="67718"/>
                      <a:pt x="45208" y="67718"/>
                    </a:cubicBezTo>
                    <a:cubicBezTo>
                      <a:pt x="32827" y="67718"/>
                      <a:pt x="22698" y="57588"/>
                      <a:pt x="22698" y="45208"/>
                    </a:cubicBezTo>
                    <a:cubicBezTo>
                      <a:pt x="22698" y="32827"/>
                      <a:pt x="32827" y="22698"/>
                      <a:pt x="45208" y="226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BAB1DFC-CCA3-E1D2-6076-12A88084A9AF}"/>
                  </a:ext>
                </a:extLst>
              </p:cNvPr>
              <p:cNvSpPr/>
              <p:nvPr/>
            </p:nvSpPr>
            <p:spPr>
              <a:xfrm>
                <a:off x="1525922" y="5977840"/>
                <a:ext cx="90415" cy="90415"/>
              </a:xfrm>
              <a:custGeom>
                <a:avLst/>
                <a:gdLst>
                  <a:gd name="connsiteX0" fmla="*/ 45208 w 90415"/>
                  <a:gd name="connsiteY0" fmla="*/ 90416 h 90415"/>
                  <a:gd name="connsiteX1" fmla="*/ 90416 w 90415"/>
                  <a:gd name="connsiteY1" fmla="*/ 45208 h 90415"/>
                  <a:gd name="connsiteX2" fmla="*/ 45208 w 90415"/>
                  <a:gd name="connsiteY2" fmla="*/ 0 h 90415"/>
                  <a:gd name="connsiteX3" fmla="*/ 0 w 90415"/>
                  <a:gd name="connsiteY3" fmla="*/ 45208 h 90415"/>
                  <a:gd name="connsiteX4" fmla="*/ 45208 w 90415"/>
                  <a:gd name="connsiteY4" fmla="*/ 90416 h 90415"/>
                  <a:gd name="connsiteX5" fmla="*/ 45208 w 90415"/>
                  <a:gd name="connsiteY5" fmla="*/ 22698 h 90415"/>
                  <a:gd name="connsiteX6" fmla="*/ 67718 w 90415"/>
                  <a:gd name="connsiteY6" fmla="*/ 45208 h 90415"/>
                  <a:gd name="connsiteX7" fmla="*/ 45208 w 90415"/>
                  <a:gd name="connsiteY7" fmla="*/ 67718 h 90415"/>
                  <a:gd name="connsiteX8" fmla="*/ 22698 w 90415"/>
                  <a:gd name="connsiteY8" fmla="*/ 45208 h 90415"/>
                  <a:gd name="connsiteX9" fmla="*/ 45208 w 90415"/>
                  <a:gd name="connsiteY9" fmla="*/ 22698 h 9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415" h="90415">
                    <a:moveTo>
                      <a:pt x="45208" y="90416"/>
                    </a:moveTo>
                    <a:cubicBezTo>
                      <a:pt x="70157" y="90416"/>
                      <a:pt x="90416" y="70157"/>
                      <a:pt x="90416" y="45208"/>
                    </a:cubicBezTo>
                    <a:cubicBezTo>
                      <a:pt x="90416" y="20259"/>
                      <a:pt x="70157" y="0"/>
                      <a:pt x="45208" y="0"/>
                    </a:cubicBezTo>
                    <a:cubicBezTo>
                      <a:pt x="20259" y="0"/>
                      <a:pt x="0" y="20259"/>
                      <a:pt x="0" y="45208"/>
                    </a:cubicBezTo>
                    <a:cubicBezTo>
                      <a:pt x="0" y="70157"/>
                      <a:pt x="20259" y="90416"/>
                      <a:pt x="45208" y="90416"/>
                    </a:cubicBezTo>
                    <a:close/>
                    <a:moveTo>
                      <a:pt x="45208" y="22698"/>
                    </a:moveTo>
                    <a:cubicBezTo>
                      <a:pt x="57588" y="22698"/>
                      <a:pt x="67718" y="32827"/>
                      <a:pt x="67718" y="45208"/>
                    </a:cubicBezTo>
                    <a:cubicBezTo>
                      <a:pt x="67718" y="57588"/>
                      <a:pt x="57588" y="67718"/>
                      <a:pt x="45208" y="67718"/>
                    </a:cubicBezTo>
                    <a:cubicBezTo>
                      <a:pt x="32827" y="67718"/>
                      <a:pt x="22698" y="57588"/>
                      <a:pt x="22698" y="45208"/>
                    </a:cubicBezTo>
                    <a:cubicBezTo>
                      <a:pt x="22698" y="32827"/>
                      <a:pt x="32827" y="22698"/>
                      <a:pt x="45208" y="2269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07135F55-B262-8BE6-EB8B-617FAED38AEE}"/>
                  </a:ext>
                </a:extLst>
              </p:cNvPr>
              <p:cNvSpPr/>
              <p:nvPr/>
            </p:nvSpPr>
            <p:spPr>
              <a:xfrm>
                <a:off x="1063526" y="5921564"/>
                <a:ext cx="90415" cy="90415"/>
              </a:xfrm>
              <a:custGeom>
                <a:avLst/>
                <a:gdLst>
                  <a:gd name="connsiteX0" fmla="*/ 0 w 90415"/>
                  <a:gd name="connsiteY0" fmla="*/ 45208 h 90415"/>
                  <a:gd name="connsiteX1" fmla="*/ 45208 w 90415"/>
                  <a:gd name="connsiteY1" fmla="*/ 90416 h 90415"/>
                  <a:gd name="connsiteX2" fmla="*/ 90416 w 90415"/>
                  <a:gd name="connsiteY2" fmla="*/ 45208 h 90415"/>
                  <a:gd name="connsiteX3" fmla="*/ 45208 w 90415"/>
                  <a:gd name="connsiteY3" fmla="*/ 0 h 90415"/>
                  <a:gd name="connsiteX4" fmla="*/ 0 w 90415"/>
                  <a:gd name="connsiteY4" fmla="*/ 45208 h 90415"/>
                  <a:gd name="connsiteX5" fmla="*/ 67530 w 90415"/>
                  <a:gd name="connsiteY5" fmla="*/ 45208 h 90415"/>
                  <a:gd name="connsiteX6" fmla="*/ 45020 w 90415"/>
                  <a:gd name="connsiteY6" fmla="*/ 67718 h 90415"/>
                  <a:gd name="connsiteX7" fmla="*/ 22510 w 90415"/>
                  <a:gd name="connsiteY7" fmla="*/ 45208 h 90415"/>
                  <a:gd name="connsiteX8" fmla="*/ 45020 w 90415"/>
                  <a:gd name="connsiteY8" fmla="*/ 22698 h 90415"/>
                  <a:gd name="connsiteX9" fmla="*/ 67530 w 90415"/>
                  <a:gd name="connsiteY9" fmla="*/ 45208 h 90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415" h="90415">
                    <a:moveTo>
                      <a:pt x="0" y="45208"/>
                    </a:moveTo>
                    <a:cubicBezTo>
                      <a:pt x="0" y="70157"/>
                      <a:pt x="20259" y="90416"/>
                      <a:pt x="45208" y="90416"/>
                    </a:cubicBezTo>
                    <a:cubicBezTo>
                      <a:pt x="70157" y="90416"/>
                      <a:pt x="90416" y="70157"/>
                      <a:pt x="90416" y="45208"/>
                    </a:cubicBezTo>
                    <a:cubicBezTo>
                      <a:pt x="90416" y="20259"/>
                      <a:pt x="70157" y="0"/>
                      <a:pt x="45208" y="0"/>
                    </a:cubicBezTo>
                    <a:cubicBezTo>
                      <a:pt x="20259" y="0"/>
                      <a:pt x="0" y="20259"/>
                      <a:pt x="0" y="45208"/>
                    </a:cubicBezTo>
                    <a:close/>
                    <a:moveTo>
                      <a:pt x="67530" y="45208"/>
                    </a:moveTo>
                    <a:cubicBezTo>
                      <a:pt x="67530" y="57588"/>
                      <a:pt x="57401" y="67718"/>
                      <a:pt x="45020" y="67718"/>
                    </a:cubicBezTo>
                    <a:cubicBezTo>
                      <a:pt x="32640" y="67718"/>
                      <a:pt x="22510" y="57588"/>
                      <a:pt x="22510" y="45208"/>
                    </a:cubicBezTo>
                    <a:cubicBezTo>
                      <a:pt x="22510" y="32827"/>
                      <a:pt x="32640" y="22698"/>
                      <a:pt x="45020" y="22698"/>
                    </a:cubicBezTo>
                    <a:cubicBezTo>
                      <a:pt x="57401" y="22698"/>
                      <a:pt x="67530" y="32827"/>
                      <a:pt x="67530" y="45208"/>
                    </a:cubicBezTo>
                    <a:close/>
                  </a:path>
                </a:pathLst>
              </a:custGeom>
              <a:solidFill>
                <a:srgbClr val="FFFFFF"/>
              </a:solidFill>
              <a:ln w="186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C677226-92B8-0963-5B61-288F8A81E21C}"/>
              </a:ext>
            </a:extLst>
          </p:cNvPr>
          <p:cNvCxnSpPr>
            <a:cxnSpLocks/>
          </p:cNvCxnSpPr>
          <p:nvPr/>
        </p:nvCxnSpPr>
        <p:spPr>
          <a:xfrm>
            <a:off x="2126755" y="2239767"/>
            <a:ext cx="1109608" cy="0"/>
          </a:xfrm>
          <a:prstGeom prst="line">
            <a:avLst/>
          </a:prstGeom>
          <a:ln w="57150">
            <a:solidFill>
              <a:srgbClr val="0E284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1F12B7-16AE-BB0F-1B4C-082C8F045E6A}"/>
              </a:ext>
            </a:extLst>
          </p:cNvPr>
          <p:cNvCxnSpPr>
            <a:cxnSpLocks/>
          </p:cNvCxnSpPr>
          <p:nvPr/>
        </p:nvCxnSpPr>
        <p:spPr>
          <a:xfrm>
            <a:off x="2126755" y="3202369"/>
            <a:ext cx="1109608" cy="0"/>
          </a:xfrm>
          <a:prstGeom prst="line">
            <a:avLst/>
          </a:prstGeom>
          <a:ln w="57150">
            <a:solidFill>
              <a:srgbClr val="CC000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9ADF21A-0365-B2C3-05F6-0131B49A00C2}"/>
              </a:ext>
            </a:extLst>
          </p:cNvPr>
          <p:cNvCxnSpPr>
            <a:cxnSpLocks/>
          </p:cNvCxnSpPr>
          <p:nvPr/>
        </p:nvCxnSpPr>
        <p:spPr>
          <a:xfrm>
            <a:off x="2126755" y="4097761"/>
            <a:ext cx="1109608" cy="0"/>
          </a:xfrm>
          <a:prstGeom prst="line">
            <a:avLst/>
          </a:prstGeom>
          <a:ln w="57150">
            <a:solidFill>
              <a:srgbClr val="0C3B59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9131680-F260-2425-FF4F-DC0D6F6EBC8C}"/>
              </a:ext>
            </a:extLst>
          </p:cNvPr>
          <p:cNvCxnSpPr>
            <a:cxnSpLocks/>
          </p:cNvCxnSpPr>
          <p:nvPr/>
        </p:nvCxnSpPr>
        <p:spPr>
          <a:xfrm>
            <a:off x="2126755" y="4990973"/>
            <a:ext cx="1109608" cy="0"/>
          </a:xfrm>
          <a:prstGeom prst="line">
            <a:avLst/>
          </a:prstGeom>
          <a:ln w="57150">
            <a:solidFill>
              <a:srgbClr val="1E89BD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147CF603-7825-2A2B-0EF9-93408CC986C9}"/>
              </a:ext>
            </a:extLst>
          </p:cNvPr>
          <p:cNvCxnSpPr>
            <a:cxnSpLocks/>
          </p:cNvCxnSpPr>
          <p:nvPr/>
        </p:nvCxnSpPr>
        <p:spPr>
          <a:xfrm>
            <a:off x="2126755" y="5907189"/>
            <a:ext cx="1109608" cy="0"/>
          </a:xfrm>
          <a:prstGeom prst="line">
            <a:avLst/>
          </a:prstGeom>
          <a:ln w="57150">
            <a:solidFill>
              <a:srgbClr val="005F7F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4362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4BB28-CA07-6EBD-4D3F-FC170845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487"/>
            <a:ext cx="10515600" cy="785715"/>
          </a:xfrm>
        </p:spPr>
        <p:txBody>
          <a:bodyPr anchor="ctr">
            <a:normAutofit/>
          </a:bodyPr>
          <a:lstStyle/>
          <a:p>
            <a:r>
              <a:rPr lang="en-US" b="1"/>
              <a:t>Use of IMPLAN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2AE95A4-8951-E8A7-EEBA-7F71B1CF17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r="19418"/>
          <a:stretch>
            <a:fillRect/>
          </a:stretch>
        </p:blipFill>
        <p:spPr bwMode="auto">
          <a:xfrm>
            <a:off x="5885793" y="0"/>
            <a:ext cx="6169573" cy="57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men wearing safety vests and earphones&#10;&#10;AI-generated content may be incorrect.">
            <a:extLst>
              <a:ext uri="{FF2B5EF4-FFF2-40B4-BE49-F238E27FC236}">
                <a16:creationId xmlns:a16="http://schemas.microsoft.com/office/drawing/2014/main" id="{7D426BF7-8E03-DA9A-F232-EBC60D5F08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" t="598" r="27397" b="11647"/>
          <a:stretch>
            <a:fillRect/>
          </a:stretch>
        </p:blipFill>
        <p:spPr>
          <a:xfrm>
            <a:off x="-1" y="845345"/>
            <a:ext cx="5887093" cy="499665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4167860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2A770-B016-D5E1-8702-623115EA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Direct Data Source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5C1C12-7A2D-274F-EF73-DF16797EB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6587" y="1919681"/>
            <a:ext cx="7681710" cy="37029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8817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A08509-15BD-4119-0B69-F11E4E8EC446}"/>
              </a:ext>
            </a:extLst>
          </p:cNvPr>
          <p:cNvSpPr/>
          <p:nvPr/>
        </p:nvSpPr>
        <p:spPr>
          <a:xfrm>
            <a:off x="4140173" y="1690687"/>
            <a:ext cx="7311390" cy="4262339"/>
          </a:xfrm>
          <a:prstGeom prst="roundRect">
            <a:avLst>
              <a:gd name="adj" fmla="val 10959"/>
            </a:avLst>
          </a:prstGeom>
          <a:solidFill>
            <a:schemeClr val="accent6"/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FECB6C3-5C98-A352-8666-98592033B181}"/>
              </a:ext>
            </a:extLst>
          </p:cNvPr>
          <p:cNvSpPr/>
          <p:nvPr/>
        </p:nvSpPr>
        <p:spPr>
          <a:xfrm>
            <a:off x="3486150" y="4353704"/>
            <a:ext cx="752794" cy="584763"/>
          </a:xfrm>
          <a:prstGeom prst="rightArrow">
            <a:avLst/>
          </a:prstGeom>
          <a:solidFill>
            <a:srgbClr val="2875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F0942632-0A5C-B348-A783-4FF6F0B9F306}"/>
              </a:ext>
            </a:extLst>
          </p:cNvPr>
          <p:cNvSpPr/>
          <p:nvPr/>
        </p:nvSpPr>
        <p:spPr>
          <a:xfrm>
            <a:off x="3486150" y="2406794"/>
            <a:ext cx="752794" cy="584763"/>
          </a:xfrm>
          <a:prstGeom prst="rightArrow">
            <a:avLst/>
          </a:prstGeom>
          <a:solidFill>
            <a:srgbClr val="2875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02D6CF-4E84-5423-8CA8-2C9EFD568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IMPLAN Inputs and Outputs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71F4859-71D6-3D4B-364B-90DFABD7B1AF}"/>
              </a:ext>
            </a:extLst>
          </p:cNvPr>
          <p:cNvSpPr/>
          <p:nvPr/>
        </p:nvSpPr>
        <p:spPr>
          <a:xfrm>
            <a:off x="935963" y="1690687"/>
            <a:ext cx="2550187" cy="4262339"/>
          </a:xfrm>
          <a:prstGeom prst="roundRect">
            <a:avLst>
              <a:gd name="adj" fmla="val 10959"/>
            </a:avLst>
          </a:prstGeom>
          <a:solidFill>
            <a:schemeClr val="accent6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60B91C5-6229-0EA4-51A1-16F1579E9FEE}"/>
              </a:ext>
            </a:extLst>
          </p:cNvPr>
          <p:cNvCxnSpPr>
            <a:stCxn id="4" idx="1"/>
            <a:endCxn id="4" idx="3"/>
          </p:cNvCxnSpPr>
          <p:nvPr/>
        </p:nvCxnSpPr>
        <p:spPr>
          <a:xfrm>
            <a:off x="935963" y="3821857"/>
            <a:ext cx="2550187" cy="0"/>
          </a:xfrm>
          <a:prstGeom prst="line">
            <a:avLst/>
          </a:prstGeom>
          <a:ln w="38100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ABF4CB1-C885-9F57-93CF-39D4993E7799}"/>
              </a:ext>
            </a:extLst>
          </p:cNvPr>
          <p:cNvCxnSpPr>
            <a:cxnSpLocks/>
          </p:cNvCxnSpPr>
          <p:nvPr/>
        </p:nvCxnSpPr>
        <p:spPr>
          <a:xfrm>
            <a:off x="4140173" y="4004736"/>
            <a:ext cx="7311390" cy="1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6CD2B6-C9B3-C1BE-62E7-EFF4BCFC73AF}"/>
              </a:ext>
            </a:extLst>
          </p:cNvPr>
          <p:cNvSpPr txBox="1">
            <a:spLocks/>
          </p:cNvSpPr>
          <p:nvPr/>
        </p:nvSpPr>
        <p:spPr>
          <a:xfrm>
            <a:off x="1315020" y="1847592"/>
            <a:ext cx="1792071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</a:rPr>
              <a:t>Direct Input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7342236-732D-EC97-E0F8-18F2966B2F44}"/>
              </a:ext>
            </a:extLst>
          </p:cNvPr>
          <p:cNvSpPr txBox="1">
            <a:spLocks/>
          </p:cNvSpPr>
          <p:nvPr/>
        </p:nvSpPr>
        <p:spPr>
          <a:xfrm>
            <a:off x="6706549" y="1884587"/>
            <a:ext cx="2118438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tx2"/>
                </a:solidFill>
              </a:rPr>
              <a:t>Direct Outputs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7DFD6E-DDF5-7214-F089-F8C3CFC8B9C4}"/>
              </a:ext>
            </a:extLst>
          </p:cNvPr>
          <p:cNvGrpSpPr/>
          <p:nvPr/>
        </p:nvGrpSpPr>
        <p:grpSpPr>
          <a:xfrm>
            <a:off x="4823152" y="2316040"/>
            <a:ext cx="1021732" cy="835964"/>
            <a:chOff x="4687909" y="2205387"/>
            <a:chExt cx="1698546" cy="138972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7C1482FA-E6D5-2BD9-5C74-0C53FFBD2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87909" y="2205387"/>
              <a:ext cx="1698546" cy="138972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B3A8D6A5-D559-95BE-6E23-376332F96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54162" y="2486458"/>
              <a:ext cx="921063" cy="1010198"/>
            </a:xfrm>
            <a:prstGeom prst="rect">
              <a:avLst/>
            </a:prstGeom>
          </p:spPr>
        </p:pic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5C32E27-FA2C-A853-7D34-EA3893C1ED28}"/>
              </a:ext>
            </a:extLst>
          </p:cNvPr>
          <p:cNvSpPr txBox="1">
            <a:spLocks/>
          </p:cNvSpPr>
          <p:nvPr/>
        </p:nvSpPr>
        <p:spPr>
          <a:xfrm>
            <a:off x="4274798" y="3329338"/>
            <a:ext cx="2118438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accent1"/>
                </a:solidFill>
              </a:rPr>
              <a:t>Payroll </a:t>
            </a:r>
            <a:br>
              <a:rPr lang="en-US" sz="1400">
                <a:solidFill>
                  <a:schemeClr val="accent1"/>
                </a:solidFill>
              </a:rPr>
            </a:br>
            <a:r>
              <a:rPr lang="en-US" sz="1400">
                <a:solidFill>
                  <a:schemeClr val="accent1"/>
                </a:solidFill>
              </a:rPr>
              <a:t>per Job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83F370-1AE6-5C2B-7BB0-45F5EB150C44}"/>
              </a:ext>
            </a:extLst>
          </p:cNvPr>
          <p:cNvGrpSpPr/>
          <p:nvPr/>
        </p:nvGrpSpPr>
        <p:grpSpPr>
          <a:xfrm>
            <a:off x="7254902" y="2331964"/>
            <a:ext cx="1021730" cy="835962"/>
            <a:chOff x="6508363" y="3200888"/>
            <a:chExt cx="1698546" cy="1389720"/>
          </a:xfrm>
        </p:grpSpPr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76E2E7F1-626A-36A5-8F3C-EA0EC737D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08363" y="3200888"/>
              <a:ext cx="1698546" cy="1389720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CD37564E-081C-54F9-835B-8465D9BAD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78668" y="3725192"/>
              <a:ext cx="974788" cy="659415"/>
            </a:xfrm>
            <a:prstGeom prst="rect">
              <a:avLst/>
            </a:prstGeom>
          </p:spPr>
        </p:pic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4D392BBF-78E0-D965-4A25-ADC56CA785F7}"/>
              </a:ext>
            </a:extLst>
          </p:cNvPr>
          <p:cNvSpPr txBox="1">
            <a:spLocks/>
          </p:cNvSpPr>
          <p:nvPr/>
        </p:nvSpPr>
        <p:spPr>
          <a:xfrm>
            <a:off x="6706549" y="3329338"/>
            <a:ext cx="2118438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tx2"/>
                </a:solidFill>
              </a:rPr>
              <a:t>Value Added </a:t>
            </a:r>
            <a:br>
              <a:rPr lang="en-US" sz="1400">
                <a:solidFill>
                  <a:schemeClr val="tx2"/>
                </a:solidFill>
              </a:rPr>
            </a:br>
            <a:r>
              <a:rPr lang="en-US" sz="1400">
                <a:solidFill>
                  <a:schemeClr val="tx2"/>
                </a:solidFill>
              </a:rPr>
              <a:t>per Job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3DD30E-91B0-2212-FB42-C001BD480744}"/>
              </a:ext>
            </a:extLst>
          </p:cNvPr>
          <p:cNvSpPr txBox="1">
            <a:spLocks/>
          </p:cNvSpPr>
          <p:nvPr/>
        </p:nvSpPr>
        <p:spPr>
          <a:xfrm>
            <a:off x="8909701" y="3329337"/>
            <a:ext cx="2487248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accent5"/>
                </a:solidFill>
              </a:rPr>
              <a:t>Business Revenues </a:t>
            </a:r>
            <a:br>
              <a:rPr lang="en-US" sz="1400">
                <a:solidFill>
                  <a:schemeClr val="accent5"/>
                </a:solidFill>
              </a:rPr>
            </a:br>
            <a:r>
              <a:rPr lang="en-US" sz="1400">
                <a:solidFill>
                  <a:schemeClr val="accent5"/>
                </a:solidFill>
              </a:rPr>
              <a:t>per Job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FE20614-D1E5-15E4-D216-95F96D2F3BE2}"/>
              </a:ext>
            </a:extLst>
          </p:cNvPr>
          <p:cNvGrpSpPr/>
          <p:nvPr/>
        </p:nvGrpSpPr>
        <p:grpSpPr>
          <a:xfrm>
            <a:off x="9642460" y="2316040"/>
            <a:ext cx="1021730" cy="835962"/>
            <a:chOff x="8714294" y="3215912"/>
            <a:chExt cx="1698546" cy="1389720"/>
          </a:xfrm>
        </p:grpSpPr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A811EA48-5429-2E4B-F461-808CC2B26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714294" y="3215912"/>
              <a:ext cx="1698546" cy="1389720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8120BA1-3A3F-0FD7-D05E-A1F070F0A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65621" y="3606022"/>
              <a:ext cx="1004753" cy="89898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3F1348A-9DF4-DE8A-7FC9-870A79E78A96}"/>
              </a:ext>
            </a:extLst>
          </p:cNvPr>
          <p:cNvGrpSpPr/>
          <p:nvPr/>
        </p:nvGrpSpPr>
        <p:grpSpPr>
          <a:xfrm>
            <a:off x="4788931" y="4279514"/>
            <a:ext cx="1055954" cy="863962"/>
            <a:chOff x="2003724" y="3213742"/>
            <a:chExt cx="1698546" cy="138972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8C934FB1-E312-3304-89C6-B64F7718C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003724" y="3213742"/>
              <a:ext cx="1698546" cy="1389720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AC94955-4C14-DEC4-37B6-89C83768B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2423562" y="3563415"/>
              <a:ext cx="896303" cy="86914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481E456-718A-1670-3D75-479F354C1D0A}"/>
              </a:ext>
            </a:extLst>
          </p:cNvPr>
          <p:cNvGrpSpPr/>
          <p:nvPr/>
        </p:nvGrpSpPr>
        <p:grpSpPr>
          <a:xfrm>
            <a:off x="7254902" y="4288229"/>
            <a:ext cx="1021732" cy="835964"/>
            <a:chOff x="4687909" y="2205387"/>
            <a:chExt cx="1698546" cy="1389720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0AC3527-A480-9F81-741D-91A4C9E9D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87909" y="2205387"/>
              <a:ext cx="1698546" cy="1389720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A4126F3F-FA1B-C151-C25C-45F1046F3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054162" y="2486458"/>
              <a:ext cx="921063" cy="1010198"/>
            </a:xfrm>
            <a:prstGeom prst="rect">
              <a:avLst/>
            </a:prstGeom>
          </p:spPr>
        </p:pic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FC350F15-9D62-9FDB-42A2-B554087D0B15}"/>
              </a:ext>
            </a:extLst>
          </p:cNvPr>
          <p:cNvSpPr txBox="1">
            <a:spLocks/>
          </p:cNvSpPr>
          <p:nvPr/>
        </p:nvSpPr>
        <p:spPr>
          <a:xfrm>
            <a:off x="6470153" y="5269164"/>
            <a:ext cx="2666052" cy="4022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accent1"/>
                </a:solidFill>
              </a:rPr>
              <a:t>Payroll per $1M Business Revenues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1EFC3094-F68A-D6D6-EE35-21ADCD99AFCD}"/>
              </a:ext>
            </a:extLst>
          </p:cNvPr>
          <p:cNvSpPr txBox="1">
            <a:spLocks/>
          </p:cNvSpPr>
          <p:nvPr/>
        </p:nvSpPr>
        <p:spPr>
          <a:xfrm>
            <a:off x="4140173" y="5269164"/>
            <a:ext cx="2452075" cy="4022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accent4"/>
                </a:solidFill>
              </a:rPr>
              <a:t>Jobs per $1M Business Revenues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195FFFB-D1F5-D58A-44AF-AFC3831FBA77}"/>
              </a:ext>
            </a:extLst>
          </p:cNvPr>
          <p:cNvGrpSpPr/>
          <p:nvPr/>
        </p:nvGrpSpPr>
        <p:grpSpPr>
          <a:xfrm>
            <a:off x="9642459" y="4319051"/>
            <a:ext cx="1021730" cy="835962"/>
            <a:chOff x="6508363" y="3200888"/>
            <a:chExt cx="1698546" cy="1389720"/>
          </a:xfrm>
        </p:grpSpPr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AED4F91-0747-49C7-F02E-F870484E0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6508363" y="3200888"/>
              <a:ext cx="1698546" cy="1389720"/>
            </a:xfrm>
            <a:prstGeom prst="rect">
              <a:avLst/>
            </a:prstGeom>
          </p:spPr>
        </p:pic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FB45D59E-62A2-346E-F783-8DA33BF23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878668" y="3725192"/>
              <a:ext cx="974788" cy="659415"/>
            </a:xfrm>
            <a:prstGeom prst="rect">
              <a:avLst/>
            </a:prstGeom>
          </p:spPr>
        </p:pic>
      </p:grp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F060C099-EB44-1BF1-DD3C-A7B3CDCEE559}"/>
              </a:ext>
            </a:extLst>
          </p:cNvPr>
          <p:cNvSpPr txBox="1">
            <a:spLocks/>
          </p:cNvSpPr>
          <p:nvPr/>
        </p:nvSpPr>
        <p:spPr>
          <a:xfrm>
            <a:off x="9094106" y="5269164"/>
            <a:ext cx="2118438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tx2"/>
                </a:solidFill>
              </a:rPr>
              <a:t>Value Added per $1M  Business Revenues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636A7F5-2217-4E70-6460-B7C749E9626C}"/>
              </a:ext>
            </a:extLst>
          </p:cNvPr>
          <p:cNvGrpSpPr/>
          <p:nvPr/>
        </p:nvGrpSpPr>
        <p:grpSpPr>
          <a:xfrm>
            <a:off x="1674334" y="2296093"/>
            <a:ext cx="1055954" cy="863962"/>
            <a:chOff x="2003724" y="3213742"/>
            <a:chExt cx="1698546" cy="1389720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0C6446D-1D52-E46C-78AD-02942DD89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2003724" y="3213742"/>
              <a:ext cx="1698546" cy="1389720"/>
            </a:xfrm>
            <a:prstGeom prst="rect">
              <a:avLst/>
            </a:prstGeom>
          </p:spPr>
        </p:pic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3573BC5F-A5BA-4933-3143-E4E6A4E53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2423562" y="3563415"/>
              <a:ext cx="896303" cy="869142"/>
            </a:xfrm>
            <a:prstGeom prst="rect">
              <a:avLst/>
            </a:prstGeom>
          </p:spPr>
        </p:pic>
      </p:grp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0E56E44-5B8B-5C04-A42D-AB6D374B5A27}"/>
              </a:ext>
            </a:extLst>
          </p:cNvPr>
          <p:cNvSpPr txBox="1">
            <a:spLocks/>
          </p:cNvSpPr>
          <p:nvPr/>
        </p:nvSpPr>
        <p:spPr>
          <a:xfrm>
            <a:off x="1025576" y="3285743"/>
            <a:ext cx="2452075" cy="4022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accent4"/>
                </a:solidFill>
              </a:rPr>
              <a:t>Jobs</a:t>
            </a:r>
            <a:endParaRPr lang="en-US" sz="1400">
              <a:solidFill>
                <a:schemeClr val="accent4"/>
              </a:solidFill>
            </a:endParaRPr>
          </a:p>
        </p:txBody>
      </p:sp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250AEC22-3A60-F614-A285-614ECF4B3013}"/>
              </a:ext>
            </a:extLst>
          </p:cNvPr>
          <p:cNvSpPr txBox="1">
            <a:spLocks/>
          </p:cNvSpPr>
          <p:nvPr/>
        </p:nvSpPr>
        <p:spPr>
          <a:xfrm>
            <a:off x="935962" y="5141585"/>
            <a:ext cx="2487248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>
                <a:solidFill>
                  <a:schemeClr val="accent5"/>
                </a:solidFill>
              </a:rPr>
              <a:t>Business</a:t>
            </a:r>
            <a:br>
              <a:rPr lang="en-US" sz="1800">
                <a:solidFill>
                  <a:schemeClr val="accent5"/>
                </a:solidFill>
              </a:rPr>
            </a:br>
            <a:r>
              <a:rPr lang="en-US" sz="1800">
                <a:solidFill>
                  <a:schemeClr val="accent5"/>
                </a:solidFill>
              </a:rPr>
              <a:t>Revenues 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0860B2D-B943-7134-5432-06D4ED277029}"/>
              </a:ext>
            </a:extLst>
          </p:cNvPr>
          <p:cNvGrpSpPr/>
          <p:nvPr/>
        </p:nvGrpSpPr>
        <p:grpSpPr>
          <a:xfrm>
            <a:off x="1668721" y="4128288"/>
            <a:ext cx="1021730" cy="835962"/>
            <a:chOff x="8714294" y="3215912"/>
            <a:chExt cx="1698546" cy="1389720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D09DC2BC-74A6-6F23-9E47-82A1F6A66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8714294" y="3215912"/>
              <a:ext cx="1698546" cy="1389720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A926BFC1-3A37-2BC7-864E-C3EE23E6B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9065621" y="3606022"/>
              <a:ext cx="1004753" cy="898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42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03C22388-26C2-46C3-BA91-AE4F84F82DDA}"/>
              </a:ext>
            </a:extLst>
          </p:cNvPr>
          <p:cNvSpPr/>
          <p:nvPr/>
        </p:nvSpPr>
        <p:spPr>
          <a:xfrm>
            <a:off x="9060126" y="2832721"/>
            <a:ext cx="2187079" cy="1079243"/>
          </a:xfrm>
          <a:prstGeom prst="roundRect">
            <a:avLst>
              <a:gd name="adj" fmla="val 1095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Total Impacts</a:t>
            </a:r>
            <a:endParaRPr lang="en-US" sz="2800"/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3F41B6B8-C919-DDA8-621C-EEB56DFB70AD}"/>
              </a:ext>
            </a:extLst>
          </p:cNvPr>
          <p:cNvSpPr/>
          <p:nvPr/>
        </p:nvSpPr>
        <p:spPr>
          <a:xfrm>
            <a:off x="8477371" y="3035444"/>
            <a:ext cx="752794" cy="584763"/>
          </a:xfrm>
          <a:prstGeom prst="rightArrow">
            <a:avLst/>
          </a:prstGeom>
          <a:solidFill>
            <a:srgbClr val="2875A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702C6E6-A758-BF68-8339-65660ED5AFAA}"/>
              </a:ext>
            </a:extLst>
          </p:cNvPr>
          <p:cNvSpPr/>
          <p:nvPr/>
        </p:nvSpPr>
        <p:spPr>
          <a:xfrm>
            <a:off x="4776443" y="2289929"/>
            <a:ext cx="3797264" cy="2202664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37652679-0A84-0502-C1BD-E6F926E9DB75}"/>
              </a:ext>
            </a:extLst>
          </p:cNvPr>
          <p:cNvSpPr/>
          <p:nvPr/>
        </p:nvSpPr>
        <p:spPr>
          <a:xfrm>
            <a:off x="4230687" y="3641943"/>
            <a:ext cx="752794" cy="584763"/>
          </a:xfrm>
          <a:prstGeom prst="rightArrow">
            <a:avLst/>
          </a:prstGeom>
          <a:solidFill>
            <a:srgbClr val="0360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51" name="Arrow: Right 50">
            <a:extLst>
              <a:ext uri="{FF2B5EF4-FFF2-40B4-BE49-F238E27FC236}">
                <a16:creationId xmlns:a16="http://schemas.microsoft.com/office/drawing/2014/main" id="{41D0AC29-5605-5E8D-2B00-BECF99AAFB19}"/>
              </a:ext>
            </a:extLst>
          </p:cNvPr>
          <p:cNvSpPr/>
          <p:nvPr/>
        </p:nvSpPr>
        <p:spPr>
          <a:xfrm>
            <a:off x="4214626" y="2450681"/>
            <a:ext cx="752794" cy="584763"/>
          </a:xfrm>
          <a:prstGeom prst="rightArrow">
            <a:avLst/>
          </a:prstGeom>
          <a:solidFill>
            <a:srgbClr val="0C3B5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17BDFF-DA1C-7021-05F3-BD08C392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IMPLAN Modeling Process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BB9F69B-17C9-61BF-60A3-393034006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1513"/>
          <a:stretch>
            <a:fillRect/>
          </a:stretch>
        </p:blipFill>
        <p:spPr>
          <a:xfrm>
            <a:off x="610659" y="1462721"/>
            <a:ext cx="4187753" cy="202408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CF0CD77-F1A8-4186-8F4B-6590C62A1F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11880"/>
          <a:stretch>
            <a:fillRect/>
          </a:stretch>
        </p:blipFill>
        <p:spPr>
          <a:xfrm>
            <a:off x="610659" y="3357604"/>
            <a:ext cx="4187753" cy="3043196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94A6BB-59F2-F50B-9270-68BE9B3FA435}"/>
              </a:ext>
            </a:extLst>
          </p:cNvPr>
          <p:cNvSpPr txBox="1">
            <a:spLocks/>
          </p:cNvSpPr>
          <p:nvPr/>
        </p:nvSpPr>
        <p:spPr>
          <a:xfrm>
            <a:off x="1796949" y="1796201"/>
            <a:ext cx="1792071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1"/>
                </a:solidFill>
              </a:rPr>
              <a:t>Jobs Used as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Direct Input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528BEFA-7F0A-4F9A-BA8E-643818EEE7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78092" y="1830210"/>
            <a:ext cx="618858" cy="51376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9292495-8E61-F0F4-3797-401A1AFD60CD}"/>
              </a:ext>
            </a:extLst>
          </p:cNvPr>
          <p:cNvSpPr txBox="1">
            <a:spLocks/>
          </p:cNvSpPr>
          <p:nvPr/>
        </p:nvSpPr>
        <p:spPr>
          <a:xfrm>
            <a:off x="1705509" y="3710816"/>
            <a:ext cx="4187753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1"/>
                </a:solidFill>
              </a:rPr>
              <a:t>Business Revenues </a:t>
            </a:r>
            <a:br>
              <a:rPr lang="en-US" sz="1800" b="1">
                <a:solidFill>
                  <a:schemeClr val="bg1"/>
                </a:solidFill>
              </a:rPr>
            </a:br>
            <a:r>
              <a:rPr lang="en-US" sz="1800" b="1">
                <a:solidFill>
                  <a:schemeClr val="bg1"/>
                </a:solidFill>
              </a:rPr>
              <a:t>Used as Direct Input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7C9AE65-D861-3AA8-C6C8-E5F72CBD56EB}"/>
              </a:ext>
            </a:extLst>
          </p:cNvPr>
          <p:cNvGrpSpPr/>
          <p:nvPr/>
        </p:nvGrpSpPr>
        <p:grpSpPr>
          <a:xfrm>
            <a:off x="1112519" y="2525230"/>
            <a:ext cx="3177505" cy="950075"/>
            <a:chOff x="1112519" y="2525230"/>
            <a:chExt cx="3177505" cy="950075"/>
          </a:xfrm>
        </p:grpSpPr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2812DB07-64FE-7F64-08F5-F2ED9C4223A3}"/>
                </a:ext>
              </a:extLst>
            </p:cNvPr>
            <p:cNvSpPr txBox="1">
              <a:spLocks/>
            </p:cNvSpPr>
            <p:nvPr/>
          </p:nvSpPr>
          <p:spPr>
            <a:xfrm>
              <a:off x="1112519" y="3067049"/>
              <a:ext cx="1962317" cy="4022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200">
                  <a:solidFill>
                    <a:schemeClr val="accent2"/>
                  </a:solidFill>
                </a:rPr>
                <a:t>Airport </a:t>
              </a:r>
              <a:br>
                <a:rPr lang="en-US" sz="1200">
                  <a:solidFill>
                    <a:schemeClr val="accent2"/>
                  </a:solidFill>
                </a:rPr>
              </a:br>
              <a:r>
                <a:rPr lang="en-US" sz="1200">
                  <a:solidFill>
                    <a:schemeClr val="accent2"/>
                  </a:solidFill>
                </a:rPr>
                <a:t>Administration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419D639-4551-ECB9-5B6F-A2A13B7CC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784249" y="2525423"/>
              <a:ext cx="618858" cy="513769"/>
            </a:xfrm>
            <a:prstGeom prst="rect">
              <a:avLst/>
            </a:prstGeom>
          </p:spPr>
        </p:pic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D3FA7819-DA00-AE64-1D31-F411DDD0A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999437" y="2525230"/>
              <a:ext cx="618858" cy="513769"/>
            </a:xfrm>
            <a:prstGeom prst="rect">
              <a:avLst/>
            </a:prstGeom>
          </p:spPr>
        </p:pic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AB7E7250-FDAA-DA65-1D0D-8FF18184055E}"/>
                </a:ext>
              </a:extLst>
            </p:cNvPr>
            <p:cNvSpPr txBox="1">
              <a:spLocks/>
            </p:cNvSpPr>
            <p:nvPr/>
          </p:nvSpPr>
          <p:spPr>
            <a:xfrm>
              <a:off x="2327707" y="3073008"/>
              <a:ext cx="1962317" cy="4022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200">
                  <a:solidFill>
                    <a:schemeClr val="accent2"/>
                  </a:solidFill>
                </a:rPr>
                <a:t>Airport </a:t>
              </a:r>
              <a:br>
                <a:rPr lang="en-US" sz="1200">
                  <a:solidFill>
                    <a:schemeClr val="accent2"/>
                  </a:solidFill>
                </a:rPr>
              </a:br>
              <a:r>
                <a:rPr lang="en-US" sz="1200">
                  <a:solidFill>
                    <a:schemeClr val="accent2"/>
                  </a:solidFill>
                </a:rPr>
                <a:t>Tenants</a:t>
              </a:r>
            </a:p>
          </p:txBody>
        </p:sp>
      </p:grpSp>
      <p:pic>
        <p:nvPicPr>
          <p:cNvPr id="30" name="Graphic 29">
            <a:extLst>
              <a:ext uri="{FF2B5EF4-FFF2-40B4-BE49-F238E27FC236}">
                <a16:creationId xmlns:a16="http://schemas.microsoft.com/office/drawing/2014/main" id="{FF534B46-6A6A-DB5B-6E6F-885EE0E088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2519" y="3734413"/>
            <a:ext cx="592990" cy="49229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9AE19356-FD40-E0C6-06D8-95F67D909164}"/>
              </a:ext>
            </a:extLst>
          </p:cNvPr>
          <p:cNvGrpSpPr/>
          <p:nvPr/>
        </p:nvGrpSpPr>
        <p:grpSpPr>
          <a:xfrm>
            <a:off x="1097076" y="4983478"/>
            <a:ext cx="3177505" cy="408256"/>
            <a:chOff x="1112519" y="3067049"/>
            <a:chExt cx="3177505" cy="408256"/>
          </a:xfrm>
        </p:grpSpPr>
        <p:sp>
          <p:nvSpPr>
            <p:cNvPr id="34" name="Content Placeholder 2">
              <a:extLst>
                <a:ext uri="{FF2B5EF4-FFF2-40B4-BE49-F238E27FC236}">
                  <a16:creationId xmlns:a16="http://schemas.microsoft.com/office/drawing/2014/main" id="{15F4A8D0-D905-593E-61FE-1668E583E993}"/>
                </a:ext>
              </a:extLst>
            </p:cNvPr>
            <p:cNvSpPr txBox="1">
              <a:spLocks/>
            </p:cNvSpPr>
            <p:nvPr/>
          </p:nvSpPr>
          <p:spPr>
            <a:xfrm>
              <a:off x="1112519" y="3067049"/>
              <a:ext cx="1962317" cy="4022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200">
                  <a:solidFill>
                    <a:schemeClr val="accent2"/>
                  </a:solidFill>
                </a:rPr>
                <a:t>Commercial </a:t>
              </a:r>
              <a:br>
                <a:rPr lang="en-US" sz="1200">
                  <a:solidFill>
                    <a:schemeClr val="accent2"/>
                  </a:solidFill>
                </a:rPr>
              </a:br>
              <a:r>
                <a:rPr lang="en-US" sz="1200">
                  <a:solidFill>
                    <a:schemeClr val="accent2"/>
                  </a:solidFill>
                </a:rPr>
                <a:t>Visitor Spending</a:t>
              </a:r>
            </a:p>
          </p:txBody>
        </p: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1F8ACB38-308F-0144-1EF3-3C4E189FEB00}"/>
                </a:ext>
              </a:extLst>
            </p:cNvPr>
            <p:cNvSpPr txBox="1">
              <a:spLocks/>
            </p:cNvSpPr>
            <p:nvPr/>
          </p:nvSpPr>
          <p:spPr>
            <a:xfrm>
              <a:off x="2327707" y="3073008"/>
              <a:ext cx="1962317" cy="40229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US" sz="1200">
                  <a:solidFill>
                    <a:schemeClr val="accent2"/>
                  </a:solidFill>
                </a:rPr>
                <a:t>GA Visitor </a:t>
              </a:r>
              <a:br>
                <a:rPr lang="en-US" sz="1200">
                  <a:solidFill>
                    <a:schemeClr val="accent2"/>
                  </a:solidFill>
                </a:rPr>
              </a:br>
              <a:r>
                <a:rPr lang="en-US" sz="1200">
                  <a:solidFill>
                    <a:schemeClr val="accent2"/>
                  </a:solidFill>
                </a:rPr>
                <a:t>Spending</a:t>
              </a:r>
            </a:p>
          </p:txBody>
        </p:sp>
      </p:grpSp>
      <p:pic>
        <p:nvPicPr>
          <p:cNvPr id="38" name="Graphic 37">
            <a:extLst>
              <a:ext uri="{FF2B5EF4-FFF2-40B4-BE49-F238E27FC236}">
                <a16:creationId xmlns:a16="http://schemas.microsoft.com/office/drawing/2014/main" id="{63577A83-0D09-5647-52ED-85B2EA50624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768806" y="4446873"/>
            <a:ext cx="618858" cy="513769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8D3452A1-3865-D3AA-8CF4-CA314D6C86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999437" y="4451555"/>
            <a:ext cx="612776" cy="508720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9DAF6B05-7B33-D43C-3F2E-FC9B5ADC7021}"/>
              </a:ext>
            </a:extLst>
          </p:cNvPr>
          <p:cNvSpPr txBox="1">
            <a:spLocks/>
          </p:cNvSpPr>
          <p:nvPr/>
        </p:nvSpPr>
        <p:spPr>
          <a:xfrm>
            <a:off x="1672184" y="5967180"/>
            <a:ext cx="1962317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>
                <a:solidFill>
                  <a:schemeClr val="accent2"/>
                </a:solidFill>
              </a:rPr>
              <a:t>Capital </a:t>
            </a:r>
            <a:br>
              <a:rPr lang="en-US" sz="1200">
                <a:solidFill>
                  <a:schemeClr val="accent2"/>
                </a:solidFill>
              </a:rPr>
            </a:br>
            <a:r>
              <a:rPr lang="en-US" sz="1200">
                <a:solidFill>
                  <a:schemeClr val="accent2"/>
                </a:solidFill>
              </a:rPr>
              <a:t>Improvements</a:t>
            </a:r>
          </a:p>
        </p:txBody>
      </p:sp>
      <p:pic>
        <p:nvPicPr>
          <p:cNvPr id="50" name="Graphic 49">
            <a:extLst>
              <a:ext uri="{FF2B5EF4-FFF2-40B4-BE49-F238E27FC236}">
                <a16:creationId xmlns:a16="http://schemas.microsoft.com/office/drawing/2014/main" id="{357A914E-E2D8-7646-9F56-970F4377514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59357" y="5429298"/>
            <a:ext cx="612776" cy="508720"/>
          </a:xfrm>
          <a:prstGeom prst="rect">
            <a:avLst/>
          </a:prstGeom>
        </p:spPr>
      </p:pic>
      <p:sp>
        <p:nvSpPr>
          <p:cNvPr id="54" name="Content Placeholder 2">
            <a:extLst>
              <a:ext uri="{FF2B5EF4-FFF2-40B4-BE49-F238E27FC236}">
                <a16:creationId xmlns:a16="http://schemas.microsoft.com/office/drawing/2014/main" id="{D6E46B91-D018-64E1-C6E7-6815205BD001}"/>
              </a:ext>
            </a:extLst>
          </p:cNvPr>
          <p:cNvSpPr txBox="1">
            <a:spLocks/>
          </p:cNvSpPr>
          <p:nvPr/>
        </p:nvSpPr>
        <p:spPr>
          <a:xfrm>
            <a:off x="5132071" y="2450681"/>
            <a:ext cx="3097529" cy="4022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>
                <a:solidFill>
                  <a:schemeClr val="bg1"/>
                </a:solidFill>
              </a:rPr>
              <a:t>Multiplier Effects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B3A5DA-DE85-B6C7-B4E9-FF3BC6989927}"/>
              </a:ext>
            </a:extLst>
          </p:cNvPr>
          <p:cNvSpPr txBox="1">
            <a:spLocks/>
          </p:cNvSpPr>
          <p:nvPr/>
        </p:nvSpPr>
        <p:spPr>
          <a:xfrm>
            <a:off x="5991631" y="2936749"/>
            <a:ext cx="2237969" cy="49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1"/>
                </a:solidFill>
              </a:rPr>
              <a:t>Supplier Sales and Income Re-spending</a:t>
            </a: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2E036FD5-4EBC-B098-A861-55AA84720D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211565" y="2852978"/>
            <a:ext cx="704372" cy="584762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263D788A-EFF7-C57A-4421-E8A102FF68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23154" y="3690636"/>
            <a:ext cx="698450" cy="579845"/>
          </a:xfrm>
          <a:prstGeom prst="rect">
            <a:avLst/>
          </a:prstGeom>
        </p:spPr>
      </p:pic>
      <p:sp>
        <p:nvSpPr>
          <p:cNvPr id="62" name="Content Placeholder 2">
            <a:extLst>
              <a:ext uri="{FF2B5EF4-FFF2-40B4-BE49-F238E27FC236}">
                <a16:creationId xmlns:a16="http://schemas.microsoft.com/office/drawing/2014/main" id="{F20DACAD-94C8-FA4B-85DC-D33337822FAC}"/>
              </a:ext>
            </a:extLst>
          </p:cNvPr>
          <p:cNvSpPr txBox="1">
            <a:spLocks/>
          </p:cNvSpPr>
          <p:nvPr/>
        </p:nvSpPr>
        <p:spPr>
          <a:xfrm>
            <a:off x="5991631" y="3734413"/>
            <a:ext cx="2426809" cy="492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400">
                <a:solidFill>
                  <a:schemeClr val="bg1"/>
                </a:solidFill>
              </a:rPr>
              <a:t>Calculated per $1M Direct Business Revenues</a:t>
            </a:r>
          </a:p>
        </p:txBody>
      </p:sp>
    </p:spTree>
    <p:extLst>
      <p:ext uri="{BB962C8B-B14F-4D97-AF65-F5344CB8AC3E}">
        <p14:creationId xmlns:p14="http://schemas.microsoft.com/office/powerpoint/2010/main" val="1669895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9478E-48E3-9A95-AC8B-21D9C8822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5E79BD-B14C-D858-50E6-DB1E50D02F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2" r="6560"/>
          <a:stretch>
            <a:fillRect/>
          </a:stretch>
        </p:blipFill>
        <p:spPr>
          <a:xfrm>
            <a:off x="4664466" y="688369"/>
            <a:ext cx="7527533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7314101-3315-0190-3870-BB54A99DFCD3}"/>
              </a:ext>
            </a:extLst>
          </p:cNvPr>
          <p:cNvSpPr txBox="1">
            <a:spLocks/>
          </p:cNvSpPr>
          <p:nvPr/>
        </p:nvSpPr>
        <p:spPr>
          <a:xfrm>
            <a:off x="838200" y="904973"/>
            <a:ext cx="10515600" cy="2074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Example:</a:t>
            </a:r>
            <a:br>
              <a:rPr lang="en-US" b="1"/>
            </a:br>
            <a:r>
              <a:rPr lang="en-US" b="1"/>
              <a:t>Jobs</a:t>
            </a:r>
          </a:p>
          <a:p>
            <a:endParaRPr lang="en-US" b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49C175-B7C1-02E2-511E-C85CD8E59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r="86378" b="79001"/>
          <a:stretch>
            <a:fillRect/>
          </a:stretch>
        </p:blipFill>
        <p:spPr>
          <a:xfrm>
            <a:off x="838200" y="4425727"/>
            <a:ext cx="2198668" cy="21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99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6AD2F6-CE5E-066A-83A3-F48635989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1E4AE-C33F-8C97-4874-425B18F7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973"/>
            <a:ext cx="10515600" cy="2074533"/>
          </a:xfrm>
        </p:spPr>
        <p:txBody>
          <a:bodyPr/>
          <a:lstStyle/>
          <a:p>
            <a:r>
              <a:rPr lang="en-US" b="1"/>
              <a:t>Example:</a:t>
            </a:r>
            <a:br>
              <a:rPr lang="en-US" b="1"/>
            </a:br>
            <a:r>
              <a:rPr lang="en-US" b="1"/>
              <a:t>Visitor </a:t>
            </a:r>
            <a:br>
              <a:rPr lang="en-US" b="1"/>
            </a:br>
            <a:r>
              <a:rPr lang="en-US" b="1"/>
              <a:t>Spending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D088A-F36D-65B2-32AF-167D83AFB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-599" r="6186" b="599"/>
          <a:stretch>
            <a:fillRect/>
          </a:stretch>
        </p:blipFill>
        <p:spPr>
          <a:xfrm>
            <a:off x="4746659" y="636999"/>
            <a:ext cx="744534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3D761-D8CC-8086-CF9B-8B5DD264F1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1" r="86378" b="79001"/>
          <a:stretch>
            <a:fillRect/>
          </a:stretch>
        </p:blipFill>
        <p:spPr>
          <a:xfrm>
            <a:off x="838200" y="4425727"/>
            <a:ext cx="2198668" cy="217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8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F301A-ADF9-85D3-E860-4BAB9D55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162D76C-3F1F-16EF-D281-A9EE6AE638FF}"/>
              </a:ext>
            </a:extLst>
          </p:cNvPr>
          <p:cNvSpPr txBox="1">
            <a:spLocks/>
          </p:cNvSpPr>
          <p:nvPr/>
        </p:nvSpPr>
        <p:spPr>
          <a:xfrm>
            <a:off x="396280" y="1900212"/>
            <a:ext cx="10515600" cy="285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j-ea"/>
                <a:cs typeface="+mj-cs"/>
              </a:rPr>
              <a:t>Statewide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ea typeface="+mj-ea"/>
                <a:cs typeface="+mj-cs"/>
              </a:rPr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1452611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769">
            <a:extLst>
              <a:ext uri="{FF2B5EF4-FFF2-40B4-BE49-F238E27FC236}">
                <a16:creationId xmlns:a16="http://schemas.microsoft.com/office/drawing/2014/main" id="{93E16041-CDAA-7C43-C41F-3A95651E3721}"/>
              </a:ext>
            </a:extLst>
          </p:cNvPr>
          <p:cNvGrpSpPr/>
          <p:nvPr/>
        </p:nvGrpSpPr>
        <p:grpSpPr>
          <a:xfrm>
            <a:off x="4765922" y="4474930"/>
            <a:ext cx="371144" cy="368222"/>
            <a:chOff x="6280151" y="1620838"/>
            <a:chExt cx="403225" cy="400050"/>
          </a:xfrm>
          <a:solidFill>
            <a:schemeClr val="bg1"/>
          </a:solidFill>
        </p:grpSpPr>
        <p:sp>
          <p:nvSpPr>
            <p:cNvPr id="5" name="Freeform 51">
              <a:extLst>
                <a:ext uri="{FF2B5EF4-FFF2-40B4-BE49-F238E27FC236}">
                  <a16:creationId xmlns:a16="http://schemas.microsoft.com/office/drawing/2014/main" id="{0500297F-5AD8-4ADE-DA6D-2ADF130321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48426" y="1625600"/>
              <a:ext cx="234950" cy="204788"/>
            </a:xfrm>
            <a:custGeom>
              <a:avLst/>
              <a:gdLst>
                <a:gd name="T0" fmla="*/ 106 w 138"/>
                <a:gd name="T1" fmla="*/ 120 h 120"/>
                <a:gd name="T2" fmla="*/ 101 w 138"/>
                <a:gd name="T3" fmla="*/ 118 h 120"/>
                <a:gd name="T4" fmla="*/ 91 w 138"/>
                <a:gd name="T5" fmla="*/ 108 h 120"/>
                <a:gd name="T6" fmla="*/ 91 w 138"/>
                <a:gd name="T7" fmla="*/ 98 h 120"/>
                <a:gd name="T8" fmla="*/ 93 w 138"/>
                <a:gd name="T9" fmla="*/ 96 h 120"/>
                <a:gd name="T10" fmla="*/ 94 w 138"/>
                <a:gd name="T11" fmla="*/ 95 h 120"/>
                <a:gd name="T12" fmla="*/ 93 w 138"/>
                <a:gd name="T13" fmla="*/ 93 h 120"/>
                <a:gd name="T14" fmla="*/ 83 w 138"/>
                <a:gd name="T15" fmla="*/ 83 h 120"/>
                <a:gd name="T16" fmla="*/ 79 w 138"/>
                <a:gd name="T17" fmla="*/ 84 h 120"/>
                <a:gd name="T18" fmla="*/ 63 w 138"/>
                <a:gd name="T19" fmla="*/ 74 h 120"/>
                <a:gd name="T20" fmla="*/ 45 w 138"/>
                <a:gd name="T21" fmla="*/ 56 h 120"/>
                <a:gd name="T22" fmla="*/ 43 w 138"/>
                <a:gd name="T23" fmla="*/ 49 h 120"/>
                <a:gd name="T24" fmla="*/ 3 w 138"/>
                <a:gd name="T25" fmla="*/ 8 h 120"/>
                <a:gd name="T26" fmla="*/ 0 w 138"/>
                <a:gd name="T27" fmla="*/ 6 h 120"/>
                <a:gd name="T28" fmla="*/ 1 w 138"/>
                <a:gd name="T29" fmla="*/ 0 h 120"/>
                <a:gd name="T30" fmla="*/ 5 w 138"/>
                <a:gd name="T31" fmla="*/ 0 h 120"/>
                <a:gd name="T32" fmla="*/ 66 w 138"/>
                <a:gd name="T33" fmla="*/ 21 h 120"/>
                <a:gd name="T34" fmla="*/ 91 w 138"/>
                <a:gd name="T35" fmla="*/ 46 h 120"/>
                <a:gd name="T36" fmla="*/ 100 w 138"/>
                <a:gd name="T37" fmla="*/ 66 h 120"/>
                <a:gd name="T38" fmla="*/ 110 w 138"/>
                <a:gd name="T39" fmla="*/ 76 h 120"/>
                <a:gd name="T40" fmla="*/ 112 w 138"/>
                <a:gd name="T41" fmla="*/ 77 h 120"/>
                <a:gd name="T42" fmla="*/ 113 w 138"/>
                <a:gd name="T43" fmla="*/ 76 h 120"/>
                <a:gd name="T44" fmla="*/ 115 w 138"/>
                <a:gd name="T45" fmla="*/ 74 h 120"/>
                <a:gd name="T46" fmla="*/ 125 w 138"/>
                <a:gd name="T47" fmla="*/ 74 h 120"/>
                <a:gd name="T48" fmla="*/ 135 w 138"/>
                <a:gd name="T49" fmla="*/ 84 h 120"/>
                <a:gd name="T50" fmla="*/ 135 w 138"/>
                <a:gd name="T51" fmla="*/ 94 h 120"/>
                <a:gd name="T52" fmla="*/ 111 w 138"/>
                <a:gd name="T53" fmla="*/ 118 h 120"/>
                <a:gd name="T54" fmla="*/ 106 w 138"/>
                <a:gd name="T55" fmla="*/ 120 h 120"/>
                <a:gd name="T56" fmla="*/ 98 w 138"/>
                <a:gd name="T57" fmla="*/ 103 h 120"/>
                <a:gd name="T58" fmla="*/ 106 w 138"/>
                <a:gd name="T59" fmla="*/ 112 h 120"/>
                <a:gd name="T60" fmla="*/ 129 w 138"/>
                <a:gd name="T61" fmla="*/ 89 h 120"/>
                <a:gd name="T62" fmla="*/ 120 w 138"/>
                <a:gd name="T63" fmla="*/ 80 h 120"/>
                <a:gd name="T64" fmla="*/ 119 w 138"/>
                <a:gd name="T65" fmla="*/ 82 h 120"/>
                <a:gd name="T66" fmla="*/ 105 w 138"/>
                <a:gd name="T67" fmla="*/ 82 h 120"/>
                <a:gd name="T68" fmla="*/ 93 w 138"/>
                <a:gd name="T69" fmla="*/ 71 h 120"/>
                <a:gd name="T70" fmla="*/ 92 w 138"/>
                <a:gd name="T71" fmla="*/ 63 h 120"/>
                <a:gd name="T72" fmla="*/ 86 w 138"/>
                <a:gd name="T73" fmla="*/ 52 h 120"/>
                <a:gd name="T74" fmla="*/ 60 w 138"/>
                <a:gd name="T75" fmla="*/ 26 h 120"/>
                <a:gd name="T76" fmla="*/ 21 w 138"/>
                <a:gd name="T77" fmla="*/ 9 h 120"/>
                <a:gd name="T78" fmla="*/ 51 w 138"/>
                <a:gd name="T79" fmla="*/ 50 h 120"/>
                <a:gd name="T80" fmla="*/ 51 w 138"/>
                <a:gd name="T81" fmla="*/ 50 h 120"/>
                <a:gd name="T82" fmla="*/ 69 w 138"/>
                <a:gd name="T83" fmla="*/ 69 h 120"/>
                <a:gd name="T84" fmla="*/ 80 w 138"/>
                <a:gd name="T85" fmla="*/ 75 h 120"/>
                <a:gd name="T86" fmla="*/ 88 w 138"/>
                <a:gd name="T87" fmla="*/ 77 h 120"/>
                <a:gd name="T88" fmla="*/ 99 w 138"/>
                <a:gd name="T89" fmla="*/ 88 h 120"/>
                <a:gd name="T90" fmla="*/ 102 w 138"/>
                <a:gd name="T91" fmla="*/ 95 h 120"/>
                <a:gd name="T92" fmla="*/ 99 w 138"/>
                <a:gd name="T93" fmla="*/ 102 h 120"/>
                <a:gd name="T94" fmla="*/ 98 w 138"/>
                <a:gd name="T95" fmla="*/ 103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8" h="120">
                  <a:moveTo>
                    <a:pt x="106" y="120"/>
                  </a:moveTo>
                  <a:cubicBezTo>
                    <a:pt x="104" y="120"/>
                    <a:pt x="102" y="119"/>
                    <a:pt x="101" y="118"/>
                  </a:cubicBezTo>
                  <a:cubicBezTo>
                    <a:pt x="91" y="108"/>
                    <a:pt x="91" y="108"/>
                    <a:pt x="91" y="108"/>
                  </a:cubicBezTo>
                  <a:cubicBezTo>
                    <a:pt x="88" y="105"/>
                    <a:pt x="88" y="101"/>
                    <a:pt x="91" y="98"/>
                  </a:cubicBezTo>
                  <a:cubicBezTo>
                    <a:pt x="93" y="96"/>
                    <a:pt x="93" y="96"/>
                    <a:pt x="93" y="96"/>
                  </a:cubicBezTo>
                  <a:cubicBezTo>
                    <a:pt x="94" y="95"/>
                    <a:pt x="94" y="95"/>
                    <a:pt x="94" y="95"/>
                  </a:cubicBezTo>
                  <a:cubicBezTo>
                    <a:pt x="94" y="94"/>
                    <a:pt x="94" y="94"/>
                    <a:pt x="93" y="93"/>
                  </a:cubicBezTo>
                  <a:cubicBezTo>
                    <a:pt x="83" y="83"/>
                    <a:pt x="83" y="83"/>
                    <a:pt x="83" y="83"/>
                  </a:cubicBezTo>
                  <a:cubicBezTo>
                    <a:pt x="81" y="83"/>
                    <a:pt x="80" y="84"/>
                    <a:pt x="79" y="84"/>
                  </a:cubicBezTo>
                  <a:cubicBezTo>
                    <a:pt x="71" y="84"/>
                    <a:pt x="64" y="76"/>
                    <a:pt x="63" y="74"/>
                  </a:cubicBezTo>
                  <a:cubicBezTo>
                    <a:pt x="45" y="56"/>
                    <a:pt x="45" y="56"/>
                    <a:pt x="45" y="56"/>
                  </a:cubicBezTo>
                  <a:cubicBezTo>
                    <a:pt x="43" y="54"/>
                    <a:pt x="42" y="52"/>
                    <a:pt x="43" y="49"/>
                  </a:cubicBezTo>
                  <a:cubicBezTo>
                    <a:pt x="44" y="34"/>
                    <a:pt x="18" y="16"/>
                    <a:pt x="3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9" y="1"/>
                    <a:pt x="66" y="20"/>
                    <a:pt x="66" y="21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101" y="55"/>
                    <a:pt x="101" y="62"/>
                    <a:pt x="100" y="66"/>
                  </a:cubicBezTo>
                  <a:cubicBezTo>
                    <a:pt x="110" y="76"/>
                    <a:pt x="110" y="76"/>
                    <a:pt x="110" y="76"/>
                  </a:cubicBezTo>
                  <a:cubicBezTo>
                    <a:pt x="111" y="77"/>
                    <a:pt x="111" y="77"/>
                    <a:pt x="112" y="77"/>
                  </a:cubicBezTo>
                  <a:cubicBezTo>
                    <a:pt x="112" y="77"/>
                    <a:pt x="112" y="77"/>
                    <a:pt x="113" y="76"/>
                  </a:cubicBezTo>
                  <a:cubicBezTo>
                    <a:pt x="115" y="74"/>
                    <a:pt x="115" y="74"/>
                    <a:pt x="115" y="74"/>
                  </a:cubicBezTo>
                  <a:cubicBezTo>
                    <a:pt x="118" y="71"/>
                    <a:pt x="122" y="71"/>
                    <a:pt x="125" y="74"/>
                  </a:cubicBezTo>
                  <a:cubicBezTo>
                    <a:pt x="135" y="84"/>
                    <a:pt x="135" y="84"/>
                    <a:pt x="135" y="84"/>
                  </a:cubicBezTo>
                  <a:cubicBezTo>
                    <a:pt x="138" y="87"/>
                    <a:pt x="138" y="91"/>
                    <a:pt x="135" y="94"/>
                  </a:cubicBezTo>
                  <a:cubicBezTo>
                    <a:pt x="111" y="118"/>
                    <a:pt x="111" y="118"/>
                    <a:pt x="111" y="118"/>
                  </a:cubicBezTo>
                  <a:cubicBezTo>
                    <a:pt x="110" y="119"/>
                    <a:pt x="108" y="120"/>
                    <a:pt x="106" y="120"/>
                  </a:cubicBezTo>
                  <a:close/>
                  <a:moveTo>
                    <a:pt x="98" y="103"/>
                  </a:moveTo>
                  <a:cubicBezTo>
                    <a:pt x="106" y="112"/>
                    <a:pt x="106" y="112"/>
                    <a:pt x="106" y="112"/>
                  </a:cubicBezTo>
                  <a:cubicBezTo>
                    <a:pt x="129" y="89"/>
                    <a:pt x="129" y="89"/>
                    <a:pt x="129" y="89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19" y="82"/>
                    <a:pt x="119" y="82"/>
                    <a:pt x="119" y="82"/>
                  </a:cubicBezTo>
                  <a:cubicBezTo>
                    <a:pt x="115" y="86"/>
                    <a:pt x="108" y="86"/>
                    <a:pt x="105" y="82"/>
                  </a:cubicBezTo>
                  <a:cubicBezTo>
                    <a:pt x="93" y="71"/>
                    <a:pt x="93" y="71"/>
                    <a:pt x="93" y="71"/>
                  </a:cubicBezTo>
                  <a:cubicBezTo>
                    <a:pt x="91" y="69"/>
                    <a:pt x="91" y="66"/>
                    <a:pt x="92" y="63"/>
                  </a:cubicBezTo>
                  <a:cubicBezTo>
                    <a:pt x="93" y="62"/>
                    <a:pt x="92" y="58"/>
                    <a:pt x="86" y="52"/>
                  </a:cubicBezTo>
                  <a:cubicBezTo>
                    <a:pt x="60" y="26"/>
                    <a:pt x="60" y="26"/>
                    <a:pt x="60" y="26"/>
                  </a:cubicBezTo>
                  <a:cubicBezTo>
                    <a:pt x="60" y="26"/>
                    <a:pt x="49" y="13"/>
                    <a:pt x="21" y="9"/>
                  </a:cubicBezTo>
                  <a:cubicBezTo>
                    <a:pt x="34" y="18"/>
                    <a:pt x="52" y="34"/>
                    <a:pt x="51" y="50"/>
                  </a:cubicBezTo>
                  <a:cubicBezTo>
                    <a:pt x="50" y="50"/>
                    <a:pt x="51" y="50"/>
                    <a:pt x="51" y="50"/>
                  </a:cubicBezTo>
                  <a:cubicBezTo>
                    <a:pt x="69" y="69"/>
                    <a:pt x="69" y="69"/>
                    <a:pt x="69" y="69"/>
                  </a:cubicBezTo>
                  <a:cubicBezTo>
                    <a:pt x="72" y="72"/>
                    <a:pt x="77" y="77"/>
                    <a:pt x="80" y="75"/>
                  </a:cubicBezTo>
                  <a:cubicBezTo>
                    <a:pt x="83" y="74"/>
                    <a:pt x="86" y="75"/>
                    <a:pt x="88" y="77"/>
                  </a:cubicBezTo>
                  <a:cubicBezTo>
                    <a:pt x="99" y="88"/>
                    <a:pt x="99" y="88"/>
                    <a:pt x="99" y="88"/>
                  </a:cubicBezTo>
                  <a:cubicBezTo>
                    <a:pt x="101" y="89"/>
                    <a:pt x="102" y="92"/>
                    <a:pt x="102" y="95"/>
                  </a:cubicBezTo>
                  <a:cubicBezTo>
                    <a:pt x="102" y="97"/>
                    <a:pt x="101" y="100"/>
                    <a:pt x="99" y="102"/>
                  </a:cubicBezTo>
                  <a:lnTo>
                    <a:pt x="98" y="1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2">
              <a:extLst>
                <a:ext uri="{FF2B5EF4-FFF2-40B4-BE49-F238E27FC236}">
                  <a16:creationId xmlns:a16="http://schemas.microsoft.com/office/drawing/2014/main" id="{8DF0DD17-956A-1A85-A03B-1FDBC3137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84939" y="1714500"/>
              <a:ext cx="90488" cy="87313"/>
            </a:xfrm>
            <a:custGeom>
              <a:avLst/>
              <a:gdLst>
                <a:gd name="T0" fmla="*/ 19 w 53"/>
                <a:gd name="T1" fmla="*/ 51 h 51"/>
                <a:gd name="T2" fmla="*/ 19 w 53"/>
                <a:gd name="T3" fmla="*/ 51 h 51"/>
                <a:gd name="T4" fmla="*/ 14 w 53"/>
                <a:gd name="T5" fmla="*/ 49 h 51"/>
                <a:gd name="T6" fmla="*/ 2 w 53"/>
                <a:gd name="T7" fmla="*/ 37 h 51"/>
                <a:gd name="T8" fmla="*/ 0 w 53"/>
                <a:gd name="T9" fmla="*/ 32 h 51"/>
                <a:gd name="T10" fmla="*/ 2 w 53"/>
                <a:gd name="T11" fmla="*/ 27 h 51"/>
                <a:gd name="T12" fmla="*/ 30 w 53"/>
                <a:gd name="T13" fmla="*/ 0 h 51"/>
                <a:gd name="T14" fmla="*/ 53 w 53"/>
                <a:gd name="T15" fmla="*/ 23 h 51"/>
                <a:gd name="T16" fmla="*/ 24 w 53"/>
                <a:gd name="T17" fmla="*/ 49 h 51"/>
                <a:gd name="T18" fmla="*/ 19 w 53"/>
                <a:gd name="T19" fmla="*/ 51 h 51"/>
                <a:gd name="T20" fmla="*/ 9 w 53"/>
                <a:gd name="T21" fmla="*/ 32 h 51"/>
                <a:gd name="T22" fmla="*/ 19 w 53"/>
                <a:gd name="T23" fmla="*/ 42 h 51"/>
                <a:gd name="T24" fmla="*/ 41 w 53"/>
                <a:gd name="T25" fmla="*/ 23 h 51"/>
                <a:gd name="T26" fmla="*/ 30 w 53"/>
                <a:gd name="T27" fmla="*/ 11 h 51"/>
                <a:gd name="T28" fmla="*/ 9 w 53"/>
                <a:gd name="T29" fmla="*/ 3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3" h="51">
                  <a:moveTo>
                    <a:pt x="19" y="51"/>
                  </a:moveTo>
                  <a:cubicBezTo>
                    <a:pt x="19" y="51"/>
                    <a:pt x="19" y="51"/>
                    <a:pt x="19" y="51"/>
                  </a:cubicBezTo>
                  <a:cubicBezTo>
                    <a:pt x="17" y="51"/>
                    <a:pt x="16" y="50"/>
                    <a:pt x="14" y="4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6"/>
                    <a:pt x="0" y="34"/>
                    <a:pt x="0" y="32"/>
                  </a:cubicBezTo>
                  <a:cubicBezTo>
                    <a:pt x="0" y="30"/>
                    <a:pt x="1" y="28"/>
                    <a:pt x="2" y="27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2" y="50"/>
                    <a:pt x="21" y="51"/>
                    <a:pt x="19" y="51"/>
                  </a:cubicBezTo>
                  <a:close/>
                  <a:moveTo>
                    <a:pt x="9" y="32"/>
                  </a:moveTo>
                  <a:cubicBezTo>
                    <a:pt x="19" y="42"/>
                    <a:pt x="19" y="42"/>
                    <a:pt x="19" y="42"/>
                  </a:cubicBezTo>
                  <a:cubicBezTo>
                    <a:pt x="41" y="23"/>
                    <a:pt x="41" y="23"/>
                    <a:pt x="41" y="23"/>
                  </a:cubicBezTo>
                  <a:cubicBezTo>
                    <a:pt x="30" y="11"/>
                    <a:pt x="30" y="11"/>
                    <a:pt x="30" y="11"/>
                  </a:cubicBezTo>
                  <a:lnTo>
                    <a:pt x="9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3">
              <a:extLst>
                <a:ext uri="{FF2B5EF4-FFF2-40B4-BE49-F238E27FC236}">
                  <a16:creationId xmlns:a16="http://schemas.microsoft.com/office/drawing/2014/main" id="{D861C272-EBCD-ECDD-8F31-4CE3A5379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02376" y="1825625"/>
              <a:ext cx="160338" cy="161925"/>
            </a:xfrm>
            <a:custGeom>
              <a:avLst/>
              <a:gdLst>
                <a:gd name="T0" fmla="*/ 16 w 94"/>
                <a:gd name="T1" fmla="*/ 95 h 95"/>
                <a:gd name="T2" fmla="*/ 5 w 94"/>
                <a:gd name="T3" fmla="*/ 90 h 95"/>
                <a:gd name="T4" fmla="*/ 0 w 94"/>
                <a:gd name="T5" fmla="*/ 79 h 95"/>
                <a:gd name="T6" fmla="*/ 5 w 94"/>
                <a:gd name="T7" fmla="*/ 68 h 95"/>
                <a:gd name="T8" fmla="*/ 69 w 94"/>
                <a:gd name="T9" fmla="*/ 2 h 95"/>
                <a:gd name="T10" fmla="*/ 79 w 94"/>
                <a:gd name="T11" fmla="*/ 2 h 95"/>
                <a:gd name="T12" fmla="*/ 91 w 94"/>
                <a:gd name="T13" fmla="*/ 14 h 95"/>
                <a:gd name="T14" fmla="*/ 91 w 94"/>
                <a:gd name="T15" fmla="*/ 24 h 95"/>
                <a:gd name="T16" fmla="*/ 27 w 94"/>
                <a:gd name="T17" fmla="*/ 90 h 95"/>
                <a:gd name="T18" fmla="*/ 16 w 94"/>
                <a:gd name="T19" fmla="*/ 95 h 95"/>
                <a:gd name="T20" fmla="*/ 74 w 94"/>
                <a:gd name="T21" fmla="*/ 9 h 95"/>
                <a:gd name="T22" fmla="*/ 10 w 94"/>
                <a:gd name="T23" fmla="*/ 73 h 95"/>
                <a:gd name="T24" fmla="*/ 8 w 94"/>
                <a:gd name="T25" fmla="*/ 79 h 95"/>
                <a:gd name="T26" fmla="*/ 10 w 94"/>
                <a:gd name="T27" fmla="*/ 85 h 95"/>
                <a:gd name="T28" fmla="*/ 22 w 94"/>
                <a:gd name="T29" fmla="*/ 85 h 95"/>
                <a:gd name="T30" fmla="*/ 84 w 94"/>
                <a:gd name="T31" fmla="*/ 19 h 95"/>
                <a:gd name="T32" fmla="*/ 74 w 94"/>
                <a:gd name="T33" fmla="*/ 9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5">
                  <a:moveTo>
                    <a:pt x="16" y="95"/>
                  </a:moveTo>
                  <a:cubicBezTo>
                    <a:pt x="12" y="95"/>
                    <a:pt x="8" y="93"/>
                    <a:pt x="5" y="90"/>
                  </a:cubicBezTo>
                  <a:cubicBezTo>
                    <a:pt x="2" y="87"/>
                    <a:pt x="0" y="83"/>
                    <a:pt x="0" y="79"/>
                  </a:cubicBezTo>
                  <a:cubicBezTo>
                    <a:pt x="0" y="75"/>
                    <a:pt x="2" y="71"/>
                    <a:pt x="5" y="68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72" y="0"/>
                    <a:pt x="76" y="0"/>
                    <a:pt x="79" y="2"/>
                  </a:cubicBezTo>
                  <a:cubicBezTo>
                    <a:pt x="91" y="14"/>
                    <a:pt x="91" y="14"/>
                    <a:pt x="91" y="14"/>
                  </a:cubicBezTo>
                  <a:cubicBezTo>
                    <a:pt x="94" y="17"/>
                    <a:pt x="94" y="21"/>
                    <a:pt x="91" y="24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4" y="93"/>
                    <a:pt x="20" y="95"/>
                    <a:pt x="16" y="95"/>
                  </a:cubicBezTo>
                  <a:close/>
                  <a:moveTo>
                    <a:pt x="74" y="9"/>
                  </a:moveTo>
                  <a:cubicBezTo>
                    <a:pt x="10" y="73"/>
                    <a:pt x="10" y="73"/>
                    <a:pt x="10" y="73"/>
                  </a:cubicBezTo>
                  <a:cubicBezTo>
                    <a:pt x="9" y="75"/>
                    <a:pt x="8" y="77"/>
                    <a:pt x="8" y="79"/>
                  </a:cubicBezTo>
                  <a:cubicBezTo>
                    <a:pt x="8" y="81"/>
                    <a:pt x="9" y="83"/>
                    <a:pt x="10" y="85"/>
                  </a:cubicBezTo>
                  <a:cubicBezTo>
                    <a:pt x="13" y="88"/>
                    <a:pt x="19" y="88"/>
                    <a:pt x="22" y="85"/>
                  </a:cubicBezTo>
                  <a:cubicBezTo>
                    <a:pt x="84" y="19"/>
                    <a:pt x="84" y="19"/>
                    <a:pt x="84" y="19"/>
                  </a:cubicBezTo>
                  <a:lnTo>
                    <a:pt x="74" y="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4">
              <a:extLst>
                <a:ext uri="{FF2B5EF4-FFF2-40B4-BE49-F238E27FC236}">
                  <a16:creationId xmlns:a16="http://schemas.microsoft.com/office/drawing/2014/main" id="{3344DD74-3399-DB06-7188-BCB9C60A49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77001" y="1816100"/>
              <a:ext cx="206375" cy="204788"/>
            </a:xfrm>
            <a:custGeom>
              <a:avLst/>
              <a:gdLst>
                <a:gd name="T0" fmla="*/ 83 w 121"/>
                <a:gd name="T1" fmla="*/ 120 h 120"/>
                <a:gd name="T2" fmla="*/ 67 w 121"/>
                <a:gd name="T3" fmla="*/ 112 h 120"/>
                <a:gd name="T4" fmla="*/ 45 w 121"/>
                <a:gd name="T5" fmla="*/ 90 h 120"/>
                <a:gd name="T6" fmla="*/ 44 w 121"/>
                <a:gd name="T7" fmla="*/ 84 h 120"/>
                <a:gd name="T8" fmla="*/ 39 w 121"/>
                <a:gd name="T9" fmla="*/ 73 h 120"/>
                <a:gd name="T10" fmla="*/ 21 w 121"/>
                <a:gd name="T11" fmla="*/ 55 h 120"/>
                <a:gd name="T12" fmla="*/ 15 w 121"/>
                <a:gd name="T13" fmla="*/ 55 h 120"/>
                <a:gd name="T14" fmla="*/ 5 w 121"/>
                <a:gd name="T15" fmla="*/ 54 h 120"/>
                <a:gd name="T16" fmla="*/ 0 w 121"/>
                <a:gd name="T17" fmla="*/ 49 h 120"/>
                <a:gd name="T18" fmla="*/ 2 w 121"/>
                <a:gd name="T19" fmla="*/ 43 h 120"/>
                <a:gd name="T20" fmla="*/ 43 w 121"/>
                <a:gd name="T21" fmla="*/ 2 h 120"/>
                <a:gd name="T22" fmla="*/ 47 w 121"/>
                <a:gd name="T23" fmla="*/ 0 h 120"/>
                <a:gd name="T24" fmla="*/ 54 w 121"/>
                <a:gd name="T25" fmla="*/ 5 h 120"/>
                <a:gd name="T26" fmla="*/ 55 w 121"/>
                <a:gd name="T27" fmla="*/ 21 h 120"/>
                <a:gd name="T28" fmla="*/ 73 w 121"/>
                <a:gd name="T29" fmla="*/ 39 h 120"/>
                <a:gd name="T30" fmla="*/ 82 w 121"/>
                <a:gd name="T31" fmla="*/ 44 h 120"/>
                <a:gd name="T32" fmla="*/ 82 w 121"/>
                <a:gd name="T33" fmla="*/ 44 h 120"/>
                <a:gd name="T34" fmla="*/ 84 w 121"/>
                <a:gd name="T35" fmla="*/ 44 h 120"/>
                <a:gd name="T36" fmla="*/ 86 w 121"/>
                <a:gd name="T37" fmla="*/ 43 h 120"/>
                <a:gd name="T38" fmla="*/ 90 w 121"/>
                <a:gd name="T39" fmla="*/ 45 h 120"/>
                <a:gd name="T40" fmla="*/ 112 w 121"/>
                <a:gd name="T41" fmla="*/ 67 h 120"/>
                <a:gd name="T42" fmla="*/ 120 w 121"/>
                <a:gd name="T43" fmla="*/ 81 h 120"/>
                <a:gd name="T44" fmla="*/ 109 w 121"/>
                <a:gd name="T45" fmla="*/ 104 h 120"/>
                <a:gd name="T46" fmla="*/ 104 w 121"/>
                <a:gd name="T47" fmla="*/ 109 h 120"/>
                <a:gd name="T48" fmla="*/ 83 w 121"/>
                <a:gd name="T49" fmla="*/ 120 h 120"/>
                <a:gd name="T50" fmla="*/ 52 w 121"/>
                <a:gd name="T51" fmla="*/ 86 h 120"/>
                <a:gd name="T52" fmla="*/ 73 w 121"/>
                <a:gd name="T53" fmla="*/ 107 h 120"/>
                <a:gd name="T54" fmla="*/ 83 w 121"/>
                <a:gd name="T55" fmla="*/ 112 h 120"/>
                <a:gd name="T56" fmla="*/ 98 w 121"/>
                <a:gd name="T57" fmla="*/ 104 h 120"/>
                <a:gd name="T58" fmla="*/ 104 w 121"/>
                <a:gd name="T59" fmla="*/ 98 h 120"/>
                <a:gd name="T60" fmla="*/ 112 w 121"/>
                <a:gd name="T61" fmla="*/ 82 h 120"/>
                <a:gd name="T62" fmla="*/ 107 w 121"/>
                <a:gd name="T63" fmla="*/ 73 h 120"/>
                <a:gd name="T64" fmla="*/ 107 w 121"/>
                <a:gd name="T65" fmla="*/ 73 h 120"/>
                <a:gd name="T66" fmla="*/ 86 w 121"/>
                <a:gd name="T67" fmla="*/ 52 h 120"/>
                <a:gd name="T68" fmla="*/ 82 w 121"/>
                <a:gd name="T69" fmla="*/ 52 h 120"/>
                <a:gd name="T70" fmla="*/ 82 w 121"/>
                <a:gd name="T71" fmla="*/ 52 h 120"/>
                <a:gd name="T72" fmla="*/ 68 w 121"/>
                <a:gd name="T73" fmla="*/ 45 h 120"/>
                <a:gd name="T74" fmla="*/ 49 w 121"/>
                <a:gd name="T75" fmla="*/ 27 h 120"/>
                <a:gd name="T76" fmla="*/ 47 w 121"/>
                <a:gd name="T77" fmla="*/ 20 h 120"/>
                <a:gd name="T78" fmla="*/ 47 w 121"/>
                <a:gd name="T79" fmla="*/ 9 h 120"/>
                <a:gd name="T80" fmla="*/ 9 w 121"/>
                <a:gd name="T81" fmla="*/ 47 h 120"/>
                <a:gd name="T82" fmla="*/ 20 w 121"/>
                <a:gd name="T83" fmla="*/ 47 h 120"/>
                <a:gd name="T84" fmla="*/ 27 w 121"/>
                <a:gd name="T85" fmla="*/ 49 h 120"/>
                <a:gd name="T86" fmla="*/ 45 w 121"/>
                <a:gd name="T87" fmla="*/ 68 h 120"/>
                <a:gd name="T88" fmla="*/ 52 w 121"/>
                <a:gd name="T89" fmla="*/ 8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" h="120">
                  <a:moveTo>
                    <a:pt x="83" y="120"/>
                  </a:moveTo>
                  <a:cubicBezTo>
                    <a:pt x="74" y="120"/>
                    <a:pt x="68" y="114"/>
                    <a:pt x="67" y="112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3" y="88"/>
                    <a:pt x="43" y="85"/>
                    <a:pt x="44" y="84"/>
                  </a:cubicBezTo>
                  <a:cubicBezTo>
                    <a:pt x="44" y="82"/>
                    <a:pt x="45" y="79"/>
                    <a:pt x="39" y="73"/>
                  </a:cubicBezTo>
                  <a:cubicBezTo>
                    <a:pt x="21" y="55"/>
                    <a:pt x="21" y="55"/>
                    <a:pt x="21" y="55"/>
                  </a:cubicBezTo>
                  <a:cubicBezTo>
                    <a:pt x="20" y="55"/>
                    <a:pt x="17" y="55"/>
                    <a:pt x="15" y="55"/>
                  </a:cubicBezTo>
                  <a:cubicBezTo>
                    <a:pt x="11" y="55"/>
                    <a:pt x="7" y="55"/>
                    <a:pt x="5" y="54"/>
                  </a:cubicBezTo>
                  <a:cubicBezTo>
                    <a:pt x="2" y="53"/>
                    <a:pt x="1" y="51"/>
                    <a:pt x="0" y="49"/>
                  </a:cubicBezTo>
                  <a:cubicBezTo>
                    <a:pt x="0" y="47"/>
                    <a:pt x="1" y="44"/>
                    <a:pt x="2" y="43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4" y="1"/>
                    <a:pt x="46" y="0"/>
                    <a:pt x="47" y="0"/>
                  </a:cubicBezTo>
                  <a:cubicBezTo>
                    <a:pt x="50" y="0"/>
                    <a:pt x="53" y="2"/>
                    <a:pt x="54" y="5"/>
                  </a:cubicBezTo>
                  <a:cubicBezTo>
                    <a:pt x="56" y="10"/>
                    <a:pt x="56" y="17"/>
                    <a:pt x="55" y="21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7" y="43"/>
                    <a:pt x="79" y="44"/>
                    <a:pt x="82" y="44"/>
                  </a:cubicBezTo>
                  <a:cubicBezTo>
                    <a:pt x="82" y="44"/>
                    <a:pt x="82" y="44"/>
                    <a:pt x="82" y="44"/>
                  </a:cubicBezTo>
                  <a:cubicBezTo>
                    <a:pt x="82" y="44"/>
                    <a:pt x="83" y="44"/>
                    <a:pt x="84" y="44"/>
                  </a:cubicBezTo>
                  <a:cubicBezTo>
                    <a:pt x="85" y="44"/>
                    <a:pt x="85" y="43"/>
                    <a:pt x="86" y="43"/>
                  </a:cubicBezTo>
                  <a:cubicBezTo>
                    <a:pt x="88" y="43"/>
                    <a:pt x="89" y="44"/>
                    <a:pt x="90" y="45"/>
                  </a:cubicBezTo>
                  <a:cubicBezTo>
                    <a:pt x="112" y="67"/>
                    <a:pt x="112" y="67"/>
                    <a:pt x="112" y="67"/>
                  </a:cubicBezTo>
                  <a:cubicBezTo>
                    <a:pt x="114" y="68"/>
                    <a:pt x="119" y="73"/>
                    <a:pt x="120" y="81"/>
                  </a:cubicBezTo>
                  <a:cubicBezTo>
                    <a:pt x="121" y="89"/>
                    <a:pt x="117" y="96"/>
                    <a:pt x="109" y="104"/>
                  </a:cubicBezTo>
                  <a:cubicBezTo>
                    <a:pt x="104" y="109"/>
                    <a:pt x="104" y="109"/>
                    <a:pt x="104" y="109"/>
                  </a:cubicBezTo>
                  <a:cubicBezTo>
                    <a:pt x="97" y="116"/>
                    <a:pt x="90" y="120"/>
                    <a:pt x="83" y="120"/>
                  </a:cubicBezTo>
                  <a:close/>
                  <a:moveTo>
                    <a:pt x="52" y="86"/>
                  </a:moveTo>
                  <a:cubicBezTo>
                    <a:pt x="73" y="107"/>
                    <a:pt x="73" y="107"/>
                    <a:pt x="73" y="107"/>
                  </a:cubicBezTo>
                  <a:cubicBezTo>
                    <a:pt x="73" y="107"/>
                    <a:pt x="77" y="112"/>
                    <a:pt x="83" y="112"/>
                  </a:cubicBezTo>
                  <a:cubicBezTo>
                    <a:pt x="88" y="112"/>
                    <a:pt x="93" y="109"/>
                    <a:pt x="98" y="104"/>
                  </a:cubicBezTo>
                  <a:cubicBezTo>
                    <a:pt x="104" y="98"/>
                    <a:pt x="104" y="98"/>
                    <a:pt x="104" y="98"/>
                  </a:cubicBezTo>
                  <a:cubicBezTo>
                    <a:pt x="110" y="92"/>
                    <a:pt x="112" y="87"/>
                    <a:pt x="112" y="82"/>
                  </a:cubicBezTo>
                  <a:cubicBezTo>
                    <a:pt x="112" y="76"/>
                    <a:pt x="107" y="73"/>
                    <a:pt x="107" y="73"/>
                  </a:cubicBezTo>
                  <a:cubicBezTo>
                    <a:pt x="107" y="73"/>
                    <a:pt x="107" y="73"/>
                    <a:pt x="107" y="73"/>
                  </a:cubicBezTo>
                  <a:cubicBezTo>
                    <a:pt x="86" y="52"/>
                    <a:pt x="86" y="52"/>
                    <a:pt x="86" y="52"/>
                  </a:cubicBezTo>
                  <a:cubicBezTo>
                    <a:pt x="85" y="52"/>
                    <a:pt x="83" y="52"/>
                    <a:pt x="82" y="52"/>
                  </a:cubicBezTo>
                  <a:cubicBezTo>
                    <a:pt x="82" y="52"/>
                    <a:pt x="82" y="52"/>
                    <a:pt x="82" y="52"/>
                  </a:cubicBezTo>
                  <a:cubicBezTo>
                    <a:pt x="77" y="52"/>
                    <a:pt x="73" y="50"/>
                    <a:pt x="68" y="45"/>
                  </a:cubicBezTo>
                  <a:cubicBezTo>
                    <a:pt x="49" y="27"/>
                    <a:pt x="49" y="27"/>
                    <a:pt x="49" y="27"/>
                  </a:cubicBezTo>
                  <a:cubicBezTo>
                    <a:pt x="47" y="25"/>
                    <a:pt x="47" y="23"/>
                    <a:pt x="47" y="20"/>
                  </a:cubicBezTo>
                  <a:cubicBezTo>
                    <a:pt x="47" y="18"/>
                    <a:pt x="48" y="13"/>
                    <a:pt x="47" y="9"/>
                  </a:cubicBezTo>
                  <a:cubicBezTo>
                    <a:pt x="9" y="47"/>
                    <a:pt x="9" y="47"/>
                    <a:pt x="9" y="47"/>
                  </a:cubicBezTo>
                  <a:cubicBezTo>
                    <a:pt x="12" y="48"/>
                    <a:pt x="18" y="47"/>
                    <a:pt x="20" y="47"/>
                  </a:cubicBezTo>
                  <a:cubicBezTo>
                    <a:pt x="23" y="47"/>
                    <a:pt x="25" y="48"/>
                    <a:pt x="27" y="49"/>
                  </a:cubicBezTo>
                  <a:cubicBezTo>
                    <a:pt x="45" y="68"/>
                    <a:pt x="45" y="68"/>
                    <a:pt x="45" y="68"/>
                  </a:cubicBezTo>
                  <a:cubicBezTo>
                    <a:pt x="54" y="76"/>
                    <a:pt x="52" y="82"/>
                    <a:pt x="52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5">
              <a:extLst>
                <a:ext uri="{FF2B5EF4-FFF2-40B4-BE49-F238E27FC236}">
                  <a16:creationId xmlns:a16="http://schemas.microsoft.com/office/drawing/2014/main" id="{4253AA51-2D50-3296-7D51-6177EF1FC9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1" y="1620838"/>
              <a:ext cx="255588" cy="255588"/>
            </a:xfrm>
            <a:custGeom>
              <a:avLst/>
              <a:gdLst>
                <a:gd name="T0" fmla="*/ 132 w 150"/>
                <a:gd name="T1" fmla="*/ 150 h 150"/>
                <a:gd name="T2" fmla="*/ 49 w 150"/>
                <a:gd name="T3" fmla="*/ 66 h 150"/>
                <a:gd name="T4" fmla="*/ 17 w 150"/>
                <a:gd name="T5" fmla="*/ 50 h 150"/>
                <a:gd name="T6" fmla="*/ 13 w 150"/>
                <a:gd name="T7" fmla="*/ 46 h 150"/>
                <a:gd name="T8" fmla="*/ 1 w 150"/>
                <a:gd name="T9" fmla="*/ 25 h 150"/>
                <a:gd name="T10" fmla="*/ 3 w 150"/>
                <a:gd name="T11" fmla="*/ 15 h 150"/>
                <a:gd name="T12" fmla="*/ 15 w 150"/>
                <a:gd name="T13" fmla="*/ 3 h 150"/>
                <a:gd name="T14" fmla="*/ 25 w 150"/>
                <a:gd name="T15" fmla="*/ 1 h 150"/>
                <a:gd name="T16" fmla="*/ 46 w 150"/>
                <a:gd name="T17" fmla="*/ 13 h 150"/>
                <a:gd name="T18" fmla="*/ 50 w 150"/>
                <a:gd name="T19" fmla="*/ 17 h 150"/>
                <a:gd name="T20" fmla="*/ 66 w 150"/>
                <a:gd name="T21" fmla="*/ 49 h 150"/>
                <a:gd name="T22" fmla="*/ 150 w 150"/>
                <a:gd name="T23" fmla="*/ 132 h 150"/>
                <a:gd name="T24" fmla="*/ 144 w 150"/>
                <a:gd name="T25" fmla="*/ 138 h 150"/>
                <a:gd name="T26" fmla="*/ 59 w 150"/>
                <a:gd name="T27" fmla="*/ 54 h 150"/>
                <a:gd name="T28" fmla="*/ 42 w 150"/>
                <a:gd name="T29" fmla="*/ 20 h 150"/>
                <a:gd name="T30" fmla="*/ 21 w 150"/>
                <a:gd name="T31" fmla="*/ 8 h 150"/>
                <a:gd name="T32" fmla="*/ 8 w 150"/>
                <a:gd name="T33" fmla="*/ 21 h 150"/>
                <a:gd name="T34" fmla="*/ 20 w 150"/>
                <a:gd name="T35" fmla="*/ 42 h 150"/>
                <a:gd name="T36" fmla="*/ 21 w 150"/>
                <a:gd name="T37" fmla="*/ 43 h 150"/>
                <a:gd name="T38" fmla="*/ 54 w 150"/>
                <a:gd name="T39" fmla="*/ 59 h 150"/>
                <a:gd name="T40" fmla="*/ 138 w 150"/>
                <a:gd name="T41" fmla="*/ 144 h 150"/>
                <a:gd name="T42" fmla="*/ 132 w 150"/>
                <a:gd name="T43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0" h="150">
                  <a:moveTo>
                    <a:pt x="132" y="150"/>
                  </a:moveTo>
                  <a:cubicBezTo>
                    <a:pt x="49" y="66"/>
                    <a:pt x="49" y="66"/>
                    <a:pt x="49" y="66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6" y="49"/>
                    <a:pt x="14" y="48"/>
                    <a:pt x="13" y="46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2"/>
                    <a:pt x="0" y="18"/>
                    <a:pt x="3" y="1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8" y="0"/>
                    <a:pt x="22" y="0"/>
                    <a:pt x="25" y="1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8" y="14"/>
                    <a:pt x="49" y="16"/>
                    <a:pt x="50" y="17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150" y="132"/>
                    <a:pt x="150" y="132"/>
                    <a:pt x="150" y="132"/>
                  </a:cubicBezTo>
                  <a:cubicBezTo>
                    <a:pt x="144" y="138"/>
                    <a:pt x="144" y="138"/>
                    <a:pt x="144" y="138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42" y="20"/>
                    <a:pt x="42" y="20"/>
                    <a:pt x="42" y="2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138" y="144"/>
                    <a:pt x="138" y="144"/>
                    <a:pt x="138" y="144"/>
                  </a:cubicBezTo>
                  <a:lnTo>
                    <a:pt x="132" y="1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0" name="Gruppieren 756">
            <a:extLst>
              <a:ext uri="{FF2B5EF4-FFF2-40B4-BE49-F238E27FC236}">
                <a16:creationId xmlns:a16="http://schemas.microsoft.com/office/drawing/2014/main" id="{4E7FCD66-D731-7DD5-4A91-DDDD03E38FFD}"/>
              </a:ext>
            </a:extLst>
          </p:cNvPr>
          <p:cNvGrpSpPr/>
          <p:nvPr/>
        </p:nvGrpSpPr>
        <p:grpSpPr>
          <a:xfrm>
            <a:off x="1320307" y="4689555"/>
            <a:ext cx="354652" cy="347753"/>
            <a:chOff x="4433889" y="1000125"/>
            <a:chExt cx="407988" cy="400051"/>
          </a:xfrm>
          <a:solidFill>
            <a:schemeClr val="bg1"/>
          </a:solidFill>
        </p:grpSpPr>
        <p:sp>
          <p:nvSpPr>
            <p:cNvPr id="11" name="Freeform 125">
              <a:extLst>
                <a:ext uri="{FF2B5EF4-FFF2-40B4-BE49-F238E27FC236}">
                  <a16:creationId xmlns:a16="http://schemas.microsoft.com/office/drawing/2014/main" id="{CE44211B-3739-D923-5C02-5DEDB5F6EE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4864" y="1000125"/>
              <a:ext cx="227013" cy="225425"/>
            </a:xfrm>
            <a:custGeom>
              <a:avLst/>
              <a:gdLst>
                <a:gd name="T0" fmla="*/ 47 w 133"/>
                <a:gd name="T1" fmla="*/ 132 h 132"/>
                <a:gd name="T2" fmla="*/ 47 w 133"/>
                <a:gd name="T3" fmla="*/ 132 h 132"/>
                <a:gd name="T4" fmla="*/ 43 w 133"/>
                <a:gd name="T5" fmla="*/ 130 h 132"/>
                <a:gd name="T6" fmla="*/ 2 w 133"/>
                <a:gd name="T7" fmla="*/ 90 h 132"/>
                <a:gd name="T8" fmla="*/ 0 w 133"/>
                <a:gd name="T9" fmla="*/ 83 h 132"/>
                <a:gd name="T10" fmla="*/ 5 w 133"/>
                <a:gd name="T11" fmla="*/ 79 h 132"/>
                <a:gd name="T12" fmla="*/ 15 w 133"/>
                <a:gd name="T13" fmla="*/ 77 h 132"/>
                <a:gd name="T14" fmla="*/ 21 w 133"/>
                <a:gd name="T15" fmla="*/ 77 h 132"/>
                <a:gd name="T16" fmla="*/ 39 w 133"/>
                <a:gd name="T17" fmla="*/ 59 h 132"/>
                <a:gd name="T18" fmla="*/ 52 w 133"/>
                <a:gd name="T19" fmla="*/ 39 h 132"/>
                <a:gd name="T20" fmla="*/ 57 w 133"/>
                <a:gd name="T21" fmla="*/ 30 h 132"/>
                <a:gd name="T22" fmla="*/ 79 w 133"/>
                <a:gd name="T23" fmla="*/ 8 h 132"/>
                <a:gd name="T24" fmla="*/ 95 w 133"/>
                <a:gd name="T25" fmla="*/ 0 h 132"/>
                <a:gd name="T26" fmla="*/ 116 w 133"/>
                <a:gd name="T27" fmla="*/ 11 h 132"/>
                <a:gd name="T28" fmla="*/ 121 w 133"/>
                <a:gd name="T29" fmla="*/ 16 h 132"/>
                <a:gd name="T30" fmla="*/ 132 w 133"/>
                <a:gd name="T31" fmla="*/ 39 h 132"/>
                <a:gd name="T32" fmla="*/ 124 w 133"/>
                <a:gd name="T33" fmla="*/ 53 h 132"/>
                <a:gd name="T34" fmla="*/ 102 w 133"/>
                <a:gd name="T35" fmla="*/ 75 h 132"/>
                <a:gd name="T36" fmla="*/ 93 w 133"/>
                <a:gd name="T37" fmla="*/ 80 h 132"/>
                <a:gd name="T38" fmla="*/ 73 w 133"/>
                <a:gd name="T39" fmla="*/ 93 h 132"/>
                <a:gd name="T40" fmla="*/ 55 w 133"/>
                <a:gd name="T41" fmla="*/ 111 h 132"/>
                <a:gd name="T42" fmla="*/ 54 w 133"/>
                <a:gd name="T43" fmla="*/ 128 h 132"/>
                <a:gd name="T44" fmla="*/ 47 w 133"/>
                <a:gd name="T45" fmla="*/ 132 h 132"/>
                <a:gd name="T46" fmla="*/ 9 w 133"/>
                <a:gd name="T47" fmla="*/ 85 h 132"/>
                <a:gd name="T48" fmla="*/ 47 w 133"/>
                <a:gd name="T49" fmla="*/ 123 h 132"/>
                <a:gd name="T50" fmla="*/ 47 w 133"/>
                <a:gd name="T51" fmla="*/ 112 h 132"/>
                <a:gd name="T52" fmla="*/ 49 w 133"/>
                <a:gd name="T53" fmla="*/ 106 h 132"/>
                <a:gd name="T54" fmla="*/ 68 w 133"/>
                <a:gd name="T55" fmla="*/ 87 h 132"/>
                <a:gd name="T56" fmla="*/ 92 w 133"/>
                <a:gd name="T57" fmla="*/ 72 h 132"/>
                <a:gd name="T58" fmla="*/ 96 w 133"/>
                <a:gd name="T59" fmla="*/ 70 h 132"/>
                <a:gd name="T60" fmla="*/ 119 w 133"/>
                <a:gd name="T61" fmla="*/ 47 h 132"/>
                <a:gd name="T62" fmla="*/ 124 w 133"/>
                <a:gd name="T63" fmla="*/ 38 h 132"/>
                <a:gd name="T64" fmla="*/ 116 w 133"/>
                <a:gd name="T65" fmla="*/ 22 h 132"/>
                <a:gd name="T66" fmla="*/ 110 w 133"/>
                <a:gd name="T67" fmla="*/ 16 h 132"/>
                <a:gd name="T68" fmla="*/ 95 w 133"/>
                <a:gd name="T69" fmla="*/ 8 h 132"/>
                <a:gd name="T70" fmla="*/ 85 w 133"/>
                <a:gd name="T71" fmla="*/ 13 h 132"/>
                <a:gd name="T72" fmla="*/ 85 w 133"/>
                <a:gd name="T73" fmla="*/ 14 h 132"/>
                <a:gd name="T74" fmla="*/ 63 w 133"/>
                <a:gd name="T75" fmla="*/ 36 h 132"/>
                <a:gd name="T76" fmla="*/ 60 w 133"/>
                <a:gd name="T77" fmla="*/ 40 h 132"/>
                <a:gd name="T78" fmla="*/ 45 w 133"/>
                <a:gd name="T79" fmla="*/ 65 h 132"/>
                <a:gd name="T80" fmla="*/ 27 w 133"/>
                <a:gd name="T81" fmla="*/ 83 h 132"/>
                <a:gd name="T82" fmla="*/ 20 w 133"/>
                <a:gd name="T83" fmla="*/ 85 h 132"/>
                <a:gd name="T84" fmla="*/ 9 w 133"/>
                <a:gd name="T85" fmla="*/ 8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3" h="132">
                  <a:moveTo>
                    <a:pt x="47" y="132"/>
                  </a:moveTo>
                  <a:cubicBezTo>
                    <a:pt x="47" y="132"/>
                    <a:pt x="47" y="132"/>
                    <a:pt x="47" y="132"/>
                  </a:cubicBezTo>
                  <a:cubicBezTo>
                    <a:pt x="46" y="132"/>
                    <a:pt x="44" y="131"/>
                    <a:pt x="43" y="130"/>
                  </a:cubicBezTo>
                  <a:cubicBezTo>
                    <a:pt x="2" y="90"/>
                    <a:pt x="2" y="90"/>
                    <a:pt x="2" y="90"/>
                  </a:cubicBezTo>
                  <a:cubicBezTo>
                    <a:pt x="1" y="88"/>
                    <a:pt x="0" y="86"/>
                    <a:pt x="0" y="83"/>
                  </a:cubicBezTo>
                  <a:cubicBezTo>
                    <a:pt x="1" y="81"/>
                    <a:pt x="2" y="79"/>
                    <a:pt x="5" y="79"/>
                  </a:cubicBezTo>
                  <a:cubicBezTo>
                    <a:pt x="7" y="77"/>
                    <a:pt x="11" y="77"/>
                    <a:pt x="15" y="77"/>
                  </a:cubicBezTo>
                  <a:cubicBezTo>
                    <a:pt x="17" y="77"/>
                    <a:pt x="20" y="77"/>
                    <a:pt x="21" y="77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9" y="49"/>
                    <a:pt x="52" y="42"/>
                    <a:pt x="52" y="39"/>
                  </a:cubicBezTo>
                  <a:cubicBezTo>
                    <a:pt x="53" y="36"/>
                    <a:pt x="54" y="33"/>
                    <a:pt x="57" y="30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80" y="7"/>
                    <a:pt x="86" y="0"/>
                    <a:pt x="95" y="0"/>
                  </a:cubicBezTo>
                  <a:cubicBezTo>
                    <a:pt x="102" y="0"/>
                    <a:pt x="109" y="4"/>
                    <a:pt x="116" y="11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9" y="24"/>
                    <a:pt x="133" y="32"/>
                    <a:pt x="132" y="39"/>
                  </a:cubicBezTo>
                  <a:cubicBezTo>
                    <a:pt x="131" y="47"/>
                    <a:pt x="126" y="52"/>
                    <a:pt x="124" y="53"/>
                  </a:cubicBezTo>
                  <a:cubicBezTo>
                    <a:pt x="102" y="75"/>
                    <a:pt x="102" y="75"/>
                    <a:pt x="102" y="75"/>
                  </a:cubicBezTo>
                  <a:cubicBezTo>
                    <a:pt x="100" y="78"/>
                    <a:pt x="97" y="79"/>
                    <a:pt x="93" y="80"/>
                  </a:cubicBezTo>
                  <a:cubicBezTo>
                    <a:pt x="90" y="81"/>
                    <a:pt x="83" y="83"/>
                    <a:pt x="73" y="93"/>
                  </a:cubicBezTo>
                  <a:cubicBezTo>
                    <a:pt x="55" y="111"/>
                    <a:pt x="55" y="111"/>
                    <a:pt x="55" y="111"/>
                  </a:cubicBezTo>
                  <a:cubicBezTo>
                    <a:pt x="55" y="115"/>
                    <a:pt x="56" y="122"/>
                    <a:pt x="54" y="128"/>
                  </a:cubicBezTo>
                  <a:cubicBezTo>
                    <a:pt x="53" y="130"/>
                    <a:pt x="50" y="132"/>
                    <a:pt x="47" y="132"/>
                  </a:cubicBezTo>
                  <a:close/>
                  <a:moveTo>
                    <a:pt x="9" y="85"/>
                  </a:moveTo>
                  <a:cubicBezTo>
                    <a:pt x="47" y="123"/>
                    <a:pt x="47" y="123"/>
                    <a:pt x="47" y="123"/>
                  </a:cubicBezTo>
                  <a:cubicBezTo>
                    <a:pt x="48" y="120"/>
                    <a:pt x="48" y="116"/>
                    <a:pt x="47" y="112"/>
                  </a:cubicBezTo>
                  <a:cubicBezTo>
                    <a:pt x="47" y="110"/>
                    <a:pt x="47" y="107"/>
                    <a:pt x="49" y="106"/>
                  </a:cubicBezTo>
                  <a:cubicBezTo>
                    <a:pt x="68" y="87"/>
                    <a:pt x="68" y="87"/>
                    <a:pt x="68" y="87"/>
                  </a:cubicBezTo>
                  <a:cubicBezTo>
                    <a:pt x="79" y="76"/>
                    <a:pt x="87" y="73"/>
                    <a:pt x="92" y="72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119" y="47"/>
                    <a:pt x="119" y="47"/>
                    <a:pt x="119" y="47"/>
                  </a:cubicBezTo>
                  <a:cubicBezTo>
                    <a:pt x="119" y="47"/>
                    <a:pt x="124" y="44"/>
                    <a:pt x="124" y="38"/>
                  </a:cubicBezTo>
                  <a:cubicBezTo>
                    <a:pt x="124" y="33"/>
                    <a:pt x="122" y="28"/>
                    <a:pt x="116" y="22"/>
                  </a:cubicBezTo>
                  <a:cubicBezTo>
                    <a:pt x="110" y="16"/>
                    <a:pt x="110" y="16"/>
                    <a:pt x="110" y="16"/>
                  </a:cubicBezTo>
                  <a:cubicBezTo>
                    <a:pt x="105" y="11"/>
                    <a:pt x="100" y="8"/>
                    <a:pt x="95" y="8"/>
                  </a:cubicBezTo>
                  <a:cubicBezTo>
                    <a:pt x="89" y="8"/>
                    <a:pt x="85" y="13"/>
                    <a:pt x="85" y="13"/>
                  </a:cubicBezTo>
                  <a:cubicBezTo>
                    <a:pt x="85" y="14"/>
                    <a:pt x="85" y="14"/>
                    <a:pt x="85" y="14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1" y="37"/>
                    <a:pt x="61" y="39"/>
                    <a:pt x="60" y="40"/>
                  </a:cubicBezTo>
                  <a:cubicBezTo>
                    <a:pt x="59" y="45"/>
                    <a:pt x="56" y="54"/>
                    <a:pt x="45" y="65"/>
                  </a:cubicBezTo>
                  <a:cubicBezTo>
                    <a:pt x="27" y="83"/>
                    <a:pt x="27" y="83"/>
                    <a:pt x="27" y="83"/>
                  </a:cubicBezTo>
                  <a:cubicBezTo>
                    <a:pt x="25" y="85"/>
                    <a:pt x="23" y="86"/>
                    <a:pt x="20" y="85"/>
                  </a:cubicBezTo>
                  <a:cubicBezTo>
                    <a:pt x="18" y="85"/>
                    <a:pt x="12" y="85"/>
                    <a:pt x="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26">
              <a:extLst>
                <a:ext uri="{FF2B5EF4-FFF2-40B4-BE49-F238E27FC236}">
                  <a16:creationId xmlns:a16="http://schemas.microsoft.com/office/drawing/2014/main" id="{E6DBE874-B029-D661-1B3A-EF4737D321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0239" y="1168400"/>
              <a:ext cx="233363" cy="231775"/>
            </a:xfrm>
            <a:custGeom>
              <a:avLst/>
              <a:gdLst>
                <a:gd name="T0" fmla="*/ 21 w 137"/>
                <a:gd name="T1" fmla="*/ 136 h 136"/>
                <a:gd name="T2" fmla="*/ 15 w 137"/>
                <a:gd name="T3" fmla="*/ 134 h 136"/>
                <a:gd name="T4" fmla="*/ 3 w 137"/>
                <a:gd name="T5" fmla="*/ 121 h 136"/>
                <a:gd name="T6" fmla="*/ 1 w 137"/>
                <a:gd name="T7" fmla="*/ 111 h 136"/>
                <a:gd name="T8" fmla="*/ 13 w 137"/>
                <a:gd name="T9" fmla="*/ 90 h 136"/>
                <a:gd name="T10" fmla="*/ 17 w 137"/>
                <a:gd name="T11" fmla="*/ 86 h 136"/>
                <a:gd name="T12" fmla="*/ 49 w 137"/>
                <a:gd name="T13" fmla="*/ 70 h 136"/>
                <a:gd name="T14" fmla="*/ 120 w 137"/>
                <a:gd name="T15" fmla="*/ 0 h 136"/>
                <a:gd name="T16" fmla="*/ 125 w 137"/>
                <a:gd name="T17" fmla="*/ 5 h 136"/>
                <a:gd name="T18" fmla="*/ 54 w 137"/>
                <a:gd name="T19" fmla="*/ 77 h 136"/>
                <a:gd name="T20" fmla="*/ 20 w 137"/>
                <a:gd name="T21" fmla="*/ 94 h 136"/>
                <a:gd name="T22" fmla="*/ 8 w 137"/>
                <a:gd name="T23" fmla="*/ 115 h 136"/>
                <a:gd name="T24" fmla="*/ 21 w 137"/>
                <a:gd name="T25" fmla="*/ 128 h 136"/>
                <a:gd name="T26" fmla="*/ 42 w 137"/>
                <a:gd name="T27" fmla="*/ 116 h 136"/>
                <a:gd name="T28" fmla="*/ 43 w 137"/>
                <a:gd name="T29" fmla="*/ 116 h 136"/>
                <a:gd name="T30" fmla="*/ 60 w 137"/>
                <a:gd name="T31" fmla="*/ 82 h 136"/>
                <a:gd name="T32" fmla="*/ 131 w 137"/>
                <a:gd name="T33" fmla="*/ 11 h 136"/>
                <a:gd name="T34" fmla="*/ 137 w 137"/>
                <a:gd name="T35" fmla="*/ 16 h 136"/>
                <a:gd name="T36" fmla="*/ 66 w 137"/>
                <a:gd name="T37" fmla="*/ 87 h 136"/>
                <a:gd name="T38" fmla="*/ 50 w 137"/>
                <a:gd name="T39" fmla="*/ 119 h 136"/>
                <a:gd name="T40" fmla="*/ 46 w 137"/>
                <a:gd name="T41" fmla="*/ 123 h 136"/>
                <a:gd name="T42" fmla="*/ 25 w 137"/>
                <a:gd name="T43" fmla="*/ 135 h 136"/>
                <a:gd name="T44" fmla="*/ 21 w 137"/>
                <a:gd name="T45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7" h="136">
                  <a:moveTo>
                    <a:pt x="21" y="136"/>
                  </a:moveTo>
                  <a:cubicBezTo>
                    <a:pt x="19" y="136"/>
                    <a:pt x="17" y="135"/>
                    <a:pt x="15" y="134"/>
                  </a:cubicBezTo>
                  <a:cubicBezTo>
                    <a:pt x="3" y="121"/>
                    <a:pt x="3" y="121"/>
                    <a:pt x="3" y="121"/>
                  </a:cubicBezTo>
                  <a:cubicBezTo>
                    <a:pt x="0" y="119"/>
                    <a:pt x="0" y="115"/>
                    <a:pt x="1" y="111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4" y="88"/>
                    <a:pt x="16" y="87"/>
                    <a:pt x="17" y="86"/>
                  </a:cubicBezTo>
                  <a:cubicBezTo>
                    <a:pt x="49" y="70"/>
                    <a:pt x="49" y="70"/>
                    <a:pt x="49" y="7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54" y="77"/>
                    <a:pt x="54" y="77"/>
                    <a:pt x="54" y="77"/>
                  </a:cubicBezTo>
                  <a:cubicBezTo>
                    <a:pt x="20" y="94"/>
                    <a:pt x="20" y="94"/>
                    <a:pt x="20" y="94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21" y="128"/>
                    <a:pt x="21" y="128"/>
                    <a:pt x="21" y="128"/>
                  </a:cubicBezTo>
                  <a:cubicBezTo>
                    <a:pt x="42" y="116"/>
                    <a:pt x="42" y="116"/>
                    <a:pt x="42" y="116"/>
                  </a:cubicBezTo>
                  <a:cubicBezTo>
                    <a:pt x="43" y="116"/>
                    <a:pt x="43" y="116"/>
                    <a:pt x="43" y="116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137" y="16"/>
                    <a:pt x="137" y="16"/>
                    <a:pt x="137" y="16"/>
                  </a:cubicBezTo>
                  <a:cubicBezTo>
                    <a:pt x="66" y="87"/>
                    <a:pt x="66" y="87"/>
                    <a:pt x="66" y="87"/>
                  </a:cubicBezTo>
                  <a:cubicBezTo>
                    <a:pt x="50" y="119"/>
                    <a:pt x="50" y="119"/>
                    <a:pt x="50" y="119"/>
                  </a:cubicBezTo>
                  <a:cubicBezTo>
                    <a:pt x="49" y="121"/>
                    <a:pt x="48" y="122"/>
                    <a:pt x="46" y="123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24" y="136"/>
                    <a:pt x="22" y="136"/>
                    <a:pt x="2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7">
              <a:extLst>
                <a:ext uri="{FF2B5EF4-FFF2-40B4-BE49-F238E27FC236}">
                  <a16:creationId xmlns:a16="http://schemas.microsoft.com/office/drawing/2014/main" id="{B38F1BF8-AD38-F2E5-81DF-11173C411D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4539" y="1274763"/>
              <a:ext cx="125413" cy="125413"/>
            </a:xfrm>
            <a:custGeom>
              <a:avLst/>
              <a:gdLst>
                <a:gd name="T0" fmla="*/ 75 w 79"/>
                <a:gd name="T1" fmla="*/ 79 h 79"/>
                <a:gd name="T2" fmla="*/ 74 w 79"/>
                <a:gd name="T3" fmla="*/ 79 h 79"/>
                <a:gd name="T4" fmla="*/ 73 w 79"/>
                <a:gd name="T5" fmla="*/ 78 h 79"/>
                <a:gd name="T6" fmla="*/ 47 w 79"/>
                <a:gd name="T7" fmla="*/ 65 h 79"/>
                <a:gd name="T8" fmla="*/ 0 w 79"/>
                <a:gd name="T9" fmla="*/ 19 h 79"/>
                <a:gd name="T10" fmla="*/ 19 w 79"/>
                <a:gd name="T11" fmla="*/ 0 h 79"/>
                <a:gd name="T12" fmla="*/ 65 w 79"/>
                <a:gd name="T13" fmla="*/ 47 h 79"/>
                <a:gd name="T14" fmla="*/ 79 w 79"/>
                <a:gd name="T15" fmla="*/ 75 h 79"/>
                <a:gd name="T16" fmla="*/ 77 w 79"/>
                <a:gd name="T17" fmla="*/ 79 h 79"/>
                <a:gd name="T18" fmla="*/ 75 w 79"/>
                <a:gd name="T19" fmla="*/ 79 h 79"/>
                <a:gd name="T20" fmla="*/ 51 w 79"/>
                <a:gd name="T21" fmla="*/ 59 h 79"/>
                <a:gd name="T22" fmla="*/ 65 w 79"/>
                <a:gd name="T23" fmla="*/ 65 h 79"/>
                <a:gd name="T24" fmla="*/ 59 w 79"/>
                <a:gd name="T25" fmla="*/ 51 h 79"/>
                <a:gd name="T26" fmla="*/ 19 w 79"/>
                <a:gd name="T27" fmla="*/ 12 h 79"/>
                <a:gd name="T28" fmla="*/ 12 w 79"/>
                <a:gd name="T29" fmla="*/ 19 h 79"/>
                <a:gd name="T30" fmla="*/ 51 w 79"/>
                <a:gd name="T31" fmla="*/ 5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9" h="79">
                  <a:moveTo>
                    <a:pt x="75" y="79"/>
                  </a:moveTo>
                  <a:lnTo>
                    <a:pt x="74" y="79"/>
                  </a:lnTo>
                  <a:lnTo>
                    <a:pt x="73" y="78"/>
                  </a:lnTo>
                  <a:lnTo>
                    <a:pt x="47" y="65"/>
                  </a:lnTo>
                  <a:lnTo>
                    <a:pt x="0" y="19"/>
                  </a:lnTo>
                  <a:lnTo>
                    <a:pt x="19" y="0"/>
                  </a:lnTo>
                  <a:lnTo>
                    <a:pt x="65" y="47"/>
                  </a:lnTo>
                  <a:lnTo>
                    <a:pt x="79" y="75"/>
                  </a:lnTo>
                  <a:lnTo>
                    <a:pt x="77" y="79"/>
                  </a:lnTo>
                  <a:lnTo>
                    <a:pt x="75" y="79"/>
                  </a:lnTo>
                  <a:close/>
                  <a:moveTo>
                    <a:pt x="51" y="59"/>
                  </a:moveTo>
                  <a:lnTo>
                    <a:pt x="65" y="65"/>
                  </a:lnTo>
                  <a:lnTo>
                    <a:pt x="59" y="51"/>
                  </a:lnTo>
                  <a:lnTo>
                    <a:pt x="19" y="12"/>
                  </a:lnTo>
                  <a:lnTo>
                    <a:pt x="12" y="19"/>
                  </a:lnTo>
                  <a:lnTo>
                    <a:pt x="51" y="5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8">
              <a:extLst>
                <a:ext uri="{FF2B5EF4-FFF2-40B4-BE49-F238E27FC236}">
                  <a16:creationId xmlns:a16="http://schemas.microsoft.com/office/drawing/2014/main" id="{6D67FE08-832E-EC02-222E-E3C45A858D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33889" y="1154113"/>
              <a:ext cx="130175" cy="130175"/>
            </a:xfrm>
            <a:custGeom>
              <a:avLst/>
              <a:gdLst>
                <a:gd name="T0" fmla="*/ 60 w 77"/>
                <a:gd name="T1" fmla="*/ 77 h 77"/>
                <a:gd name="T2" fmla="*/ 22 w 77"/>
                <a:gd name="T3" fmla="*/ 40 h 77"/>
                <a:gd name="T4" fmla="*/ 6 w 77"/>
                <a:gd name="T5" fmla="*/ 34 h 77"/>
                <a:gd name="T6" fmla="*/ 0 w 77"/>
                <a:gd name="T7" fmla="*/ 28 h 77"/>
                <a:gd name="T8" fmla="*/ 3 w 77"/>
                <a:gd name="T9" fmla="*/ 20 h 77"/>
                <a:gd name="T10" fmla="*/ 20 w 77"/>
                <a:gd name="T11" fmla="*/ 3 h 77"/>
                <a:gd name="T12" fmla="*/ 26 w 77"/>
                <a:gd name="T13" fmla="*/ 0 h 77"/>
                <a:gd name="T14" fmla="*/ 34 w 77"/>
                <a:gd name="T15" fmla="*/ 6 h 77"/>
                <a:gd name="T16" fmla="*/ 40 w 77"/>
                <a:gd name="T17" fmla="*/ 22 h 77"/>
                <a:gd name="T18" fmla="*/ 77 w 77"/>
                <a:gd name="T19" fmla="*/ 60 h 77"/>
                <a:gd name="T20" fmla="*/ 60 w 77"/>
                <a:gd name="T21" fmla="*/ 77 h 77"/>
                <a:gd name="T22" fmla="*/ 26 w 77"/>
                <a:gd name="T23" fmla="*/ 8 h 77"/>
                <a:gd name="T24" fmla="*/ 26 w 77"/>
                <a:gd name="T25" fmla="*/ 8 h 77"/>
                <a:gd name="T26" fmla="*/ 8 w 77"/>
                <a:gd name="T27" fmla="*/ 26 h 77"/>
                <a:gd name="T28" fmla="*/ 8 w 77"/>
                <a:gd name="T29" fmla="*/ 26 h 77"/>
                <a:gd name="T30" fmla="*/ 9 w 77"/>
                <a:gd name="T31" fmla="*/ 27 h 77"/>
                <a:gd name="T32" fmla="*/ 26 w 77"/>
                <a:gd name="T33" fmla="*/ 33 h 77"/>
                <a:gd name="T34" fmla="*/ 60 w 77"/>
                <a:gd name="T35" fmla="*/ 66 h 77"/>
                <a:gd name="T36" fmla="*/ 66 w 77"/>
                <a:gd name="T37" fmla="*/ 60 h 77"/>
                <a:gd name="T38" fmla="*/ 33 w 77"/>
                <a:gd name="T39" fmla="*/ 26 h 77"/>
                <a:gd name="T40" fmla="*/ 27 w 77"/>
                <a:gd name="T41" fmla="*/ 9 h 77"/>
                <a:gd name="T42" fmla="*/ 26 w 77"/>
                <a:gd name="T43" fmla="*/ 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7" h="77">
                  <a:moveTo>
                    <a:pt x="60" y="77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3" y="33"/>
                    <a:pt x="1" y="31"/>
                    <a:pt x="0" y="28"/>
                  </a:cubicBezTo>
                  <a:cubicBezTo>
                    <a:pt x="0" y="25"/>
                    <a:pt x="1" y="22"/>
                    <a:pt x="3" y="2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1"/>
                    <a:pt x="24" y="0"/>
                    <a:pt x="26" y="0"/>
                  </a:cubicBezTo>
                  <a:cubicBezTo>
                    <a:pt x="30" y="0"/>
                    <a:pt x="33" y="3"/>
                    <a:pt x="34" y="6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77" y="60"/>
                    <a:pt x="77" y="60"/>
                    <a:pt x="77" y="60"/>
                  </a:cubicBezTo>
                  <a:lnTo>
                    <a:pt x="60" y="77"/>
                  </a:lnTo>
                  <a:close/>
                  <a:moveTo>
                    <a:pt x="26" y="8"/>
                  </a:moveTo>
                  <a:cubicBezTo>
                    <a:pt x="26" y="8"/>
                    <a:pt x="26" y="8"/>
                    <a:pt x="26" y="8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7"/>
                    <a:pt x="9" y="27"/>
                    <a:pt x="9" y="27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66" y="60"/>
                    <a:pt x="66" y="60"/>
                    <a:pt x="66" y="60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6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9">
              <a:extLst>
                <a:ext uri="{FF2B5EF4-FFF2-40B4-BE49-F238E27FC236}">
                  <a16:creationId xmlns:a16="http://schemas.microsoft.com/office/drawing/2014/main" id="{BD3CDFDE-5EAB-90FC-09FA-A32345C90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86276" y="1085850"/>
              <a:ext cx="139700" cy="139700"/>
            </a:xfrm>
            <a:custGeom>
              <a:avLst/>
              <a:gdLst>
                <a:gd name="T0" fmla="*/ 64 w 82"/>
                <a:gd name="T1" fmla="*/ 82 h 82"/>
                <a:gd name="T2" fmla="*/ 22 w 82"/>
                <a:gd name="T3" fmla="*/ 40 h 82"/>
                <a:gd name="T4" fmla="*/ 6 w 82"/>
                <a:gd name="T5" fmla="*/ 35 h 82"/>
                <a:gd name="T6" fmla="*/ 0 w 82"/>
                <a:gd name="T7" fmla="*/ 28 h 82"/>
                <a:gd name="T8" fmla="*/ 3 w 82"/>
                <a:gd name="T9" fmla="*/ 20 h 82"/>
                <a:gd name="T10" fmla="*/ 20 w 82"/>
                <a:gd name="T11" fmla="*/ 3 h 82"/>
                <a:gd name="T12" fmla="*/ 26 w 82"/>
                <a:gd name="T13" fmla="*/ 0 h 82"/>
                <a:gd name="T14" fmla="*/ 34 w 82"/>
                <a:gd name="T15" fmla="*/ 6 h 82"/>
                <a:gd name="T16" fmla="*/ 40 w 82"/>
                <a:gd name="T17" fmla="*/ 22 h 82"/>
                <a:gd name="T18" fmla="*/ 82 w 82"/>
                <a:gd name="T19" fmla="*/ 64 h 82"/>
                <a:gd name="T20" fmla="*/ 64 w 82"/>
                <a:gd name="T21" fmla="*/ 82 h 82"/>
                <a:gd name="T22" fmla="*/ 26 w 82"/>
                <a:gd name="T23" fmla="*/ 8 h 82"/>
                <a:gd name="T24" fmla="*/ 26 w 82"/>
                <a:gd name="T25" fmla="*/ 9 h 82"/>
                <a:gd name="T26" fmla="*/ 8 w 82"/>
                <a:gd name="T27" fmla="*/ 26 h 82"/>
                <a:gd name="T28" fmla="*/ 8 w 82"/>
                <a:gd name="T29" fmla="*/ 27 h 82"/>
                <a:gd name="T30" fmla="*/ 8 w 82"/>
                <a:gd name="T31" fmla="*/ 27 h 82"/>
                <a:gd name="T32" fmla="*/ 26 w 82"/>
                <a:gd name="T33" fmla="*/ 33 h 82"/>
                <a:gd name="T34" fmla="*/ 64 w 82"/>
                <a:gd name="T35" fmla="*/ 71 h 82"/>
                <a:gd name="T36" fmla="*/ 70 w 82"/>
                <a:gd name="T37" fmla="*/ 64 h 82"/>
                <a:gd name="T38" fmla="*/ 33 w 82"/>
                <a:gd name="T39" fmla="*/ 27 h 82"/>
                <a:gd name="T40" fmla="*/ 27 w 82"/>
                <a:gd name="T41" fmla="*/ 9 h 82"/>
                <a:gd name="T42" fmla="*/ 26 w 82"/>
                <a:gd name="T43" fmla="*/ 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2" h="82">
                  <a:moveTo>
                    <a:pt x="64" y="82"/>
                  </a:moveTo>
                  <a:cubicBezTo>
                    <a:pt x="22" y="40"/>
                    <a:pt x="22" y="40"/>
                    <a:pt x="22" y="40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3" y="34"/>
                    <a:pt x="1" y="31"/>
                    <a:pt x="0" y="28"/>
                  </a:cubicBezTo>
                  <a:cubicBezTo>
                    <a:pt x="0" y="26"/>
                    <a:pt x="0" y="23"/>
                    <a:pt x="3" y="2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1"/>
                    <a:pt x="24" y="0"/>
                    <a:pt x="26" y="0"/>
                  </a:cubicBezTo>
                  <a:cubicBezTo>
                    <a:pt x="30" y="0"/>
                    <a:pt x="33" y="3"/>
                    <a:pt x="34" y="6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82" y="64"/>
                    <a:pt x="82" y="64"/>
                    <a:pt x="82" y="64"/>
                  </a:cubicBezTo>
                  <a:lnTo>
                    <a:pt x="64" y="82"/>
                  </a:lnTo>
                  <a:close/>
                  <a:moveTo>
                    <a:pt x="26" y="8"/>
                  </a:moveTo>
                  <a:cubicBezTo>
                    <a:pt x="26" y="8"/>
                    <a:pt x="26" y="9"/>
                    <a:pt x="26" y="9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8" y="26"/>
                    <a:pt x="8" y="26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26" y="33"/>
                    <a:pt x="26" y="33"/>
                    <a:pt x="26" y="33"/>
                  </a:cubicBezTo>
                  <a:cubicBezTo>
                    <a:pt x="64" y="71"/>
                    <a:pt x="64" y="71"/>
                    <a:pt x="64" y="71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8"/>
                    <a:pt x="26" y="8"/>
                    <a:pt x="2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0">
              <a:extLst>
                <a:ext uri="{FF2B5EF4-FFF2-40B4-BE49-F238E27FC236}">
                  <a16:creationId xmlns:a16="http://schemas.microsoft.com/office/drawing/2014/main" id="{9F972BBD-7011-2A63-5AD1-F1EDC9FEBC4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3276" y="1214438"/>
              <a:ext cx="146050" cy="146050"/>
            </a:xfrm>
            <a:custGeom>
              <a:avLst/>
              <a:gdLst>
                <a:gd name="T0" fmla="*/ 81 w 85"/>
                <a:gd name="T1" fmla="*/ 85 h 85"/>
                <a:gd name="T2" fmla="*/ 80 w 85"/>
                <a:gd name="T3" fmla="*/ 85 h 85"/>
                <a:gd name="T4" fmla="*/ 78 w 85"/>
                <a:gd name="T5" fmla="*/ 84 h 85"/>
                <a:gd name="T6" fmla="*/ 55 w 85"/>
                <a:gd name="T7" fmla="*/ 73 h 85"/>
                <a:gd name="T8" fmla="*/ 0 w 85"/>
                <a:gd name="T9" fmla="*/ 17 h 85"/>
                <a:gd name="T10" fmla="*/ 18 w 85"/>
                <a:gd name="T11" fmla="*/ 0 h 85"/>
                <a:gd name="T12" fmla="*/ 73 w 85"/>
                <a:gd name="T13" fmla="*/ 55 h 85"/>
                <a:gd name="T14" fmla="*/ 85 w 85"/>
                <a:gd name="T15" fmla="*/ 78 h 85"/>
                <a:gd name="T16" fmla="*/ 84 w 85"/>
                <a:gd name="T17" fmla="*/ 82 h 85"/>
                <a:gd name="T18" fmla="*/ 81 w 85"/>
                <a:gd name="T19" fmla="*/ 85 h 85"/>
                <a:gd name="T20" fmla="*/ 60 w 85"/>
                <a:gd name="T21" fmla="*/ 66 h 85"/>
                <a:gd name="T22" fmla="*/ 73 w 85"/>
                <a:gd name="T23" fmla="*/ 72 h 85"/>
                <a:gd name="T24" fmla="*/ 67 w 85"/>
                <a:gd name="T25" fmla="*/ 60 h 85"/>
                <a:gd name="T26" fmla="*/ 18 w 85"/>
                <a:gd name="T27" fmla="*/ 11 h 85"/>
                <a:gd name="T28" fmla="*/ 12 w 85"/>
                <a:gd name="T29" fmla="*/ 17 h 85"/>
                <a:gd name="T30" fmla="*/ 60 w 85"/>
                <a:gd name="T31" fmla="*/ 6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85">
                  <a:moveTo>
                    <a:pt x="81" y="85"/>
                  </a:moveTo>
                  <a:cubicBezTo>
                    <a:pt x="80" y="85"/>
                    <a:pt x="80" y="85"/>
                    <a:pt x="80" y="85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85" y="78"/>
                    <a:pt x="85" y="78"/>
                    <a:pt x="85" y="78"/>
                  </a:cubicBezTo>
                  <a:cubicBezTo>
                    <a:pt x="85" y="79"/>
                    <a:pt x="85" y="81"/>
                    <a:pt x="84" y="82"/>
                  </a:cubicBezTo>
                  <a:cubicBezTo>
                    <a:pt x="84" y="84"/>
                    <a:pt x="82" y="85"/>
                    <a:pt x="81" y="85"/>
                  </a:cubicBezTo>
                  <a:close/>
                  <a:moveTo>
                    <a:pt x="60" y="66"/>
                  </a:moveTo>
                  <a:cubicBezTo>
                    <a:pt x="73" y="72"/>
                    <a:pt x="73" y="72"/>
                    <a:pt x="73" y="72"/>
                  </a:cubicBezTo>
                  <a:cubicBezTo>
                    <a:pt x="67" y="60"/>
                    <a:pt x="67" y="60"/>
                    <a:pt x="67" y="6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17"/>
                    <a:pt x="12" y="17"/>
                    <a:pt x="12" y="17"/>
                  </a:cubicBezTo>
                  <a:lnTo>
                    <a:pt x="60" y="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06C7888-BA29-A747-0226-4B92800E0332}"/>
              </a:ext>
            </a:extLst>
          </p:cNvPr>
          <p:cNvGrpSpPr/>
          <p:nvPr/>
        </p:nvGrpSpPr>
        <p:grpSpPr>
          <a:xfrm>
            <a:off x="323509" y="2815256"/>
            <a:ext cx="11672683" cy="2704816"/>
            <a:chOff x="833073" y="3203244"/>
            <a:chExt cx="10464134" cy="2424769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6CA768B5-3C09-825B-B521-8641608D1989}"/>
                </a:ext>
              </a:extLst>
            </p:cNvPr>
            <p:cNvSpPr/>
            <p:nvPr/>
          </p:nvSpPr>
          <p:spPr>
            <a:xfrm>
              <a:off x="833073" y="3542972"/>
              <a:ext cx="2748765" cy="1740196"/>
            </a:xfrm>
            <a:prstGeom prst="parallelogram">
              <a:avLst>
                <a:gd name="adj" fmla="val 16074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CE350B-8493-4F6D-A327-15F9252E6EE5}"/>
                </a:ext>
              </a:extLst>
            </p:cNvPr>
            <p:cNvSpPr/>
            <p:nvPr/>
          </p:nvSpPr>
          <p:spPr>
            <a:xfrm>
              <a:off x="1332585" y="4167799"/>
              <a:ext cx="1868817" cy="9656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1600" b="1">
                  <a:solidFill>
                    <a:schemeClr val="bg1"/>
                  </a:solidFill>
                </a:rPr>
                <a:t>Kentucky AEIS Overview and State of the Industry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81CBAB3-0511-9D07-CFA7-08CEC47B19D7}"/>
                </a:ext>
              </a:extLst>
            </p:cNvPr>
            <p:cNvSpPr txBox="1"/>
            <p:nvPr/>
          </p:nvSpPr>
          <p:spPr>
            <a:xfrm>
              <a:off x="2196088" y="3636063"/>
              <a:ext cx="1065969" cy="693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4400" b="1">
                  <a:solidFill>
                    <a:schemeClr val="bg1">
                      <a:alpha val="50000"/>
                    </a:schemeClr>
                  </a:solidFill>
                  <a:latin typeface="+mj-lt"/>
                </a:rPr>
                <a:t>01</a:t>
              </a:r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C2303865-02EF-D647-9787-B227AC070FFB}"/>
                </a:ext>
              </a:extLst>
            </p:cNvPr>
            <p:cNvSpPr/>
            <p:nvPr/>
          </p:nvSpPr>
          <p:spPr>
            <a:xfrm>
              <a:off x="3417971" y="3543595"/>
              <a:ext cx="2748764" cy="1740196"/>
            </a:xfrm>
            <a:prstGeom prst="parallelogram">
              <a:avLst>
                <a:gd name="adj" fmla="val 1788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87BDB0-7D82-BB03-190B-D75FB99285F6}"/>
                </a:ext>
              </a:extLst>
            </p:cNvPr>
            <p:cNvSpPr/>
            <p:nvPr/>
          </p:nvSpPr>
          <p:spPr>
            <a:xfrm>
              <a:off x="3911397" y="4303091"/>
              <a:ext cx="1865506" cy="303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1600" b="1">
                  <a:solidFill>
                    <a:schemeClr val="bg1"/>
                  </a:solidFill>
                </a:rPr>
                <a:t>IMPLAN Modeling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9B3FA6-8C1B-6793-0ABB-E2E59EF9E51F}"/>
                </a:ext>
              </a:extLst>
            </p:cNvPr>
            <p:cNvSpPr txBox="1"/>
            <p:nvPr/>
          </p:nvSpPr>
          <p:spPr>
            <a:xfrm>
              <a:off x="4674444" y="3636063"/>
              <a:ext cx="1065969" cy="6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4400" b="1">
                  <a:solidFill>
                    <a:schemeClr val="bg1">
                      <a:alpha val="50000"/>
                    </a:schemeClr>
                  </a:solidFill>
                  <a:latin typeface="+mj-lt"/>
                </a:rPr>
                <a:t>02</a:t>
              </a:r>
            </a:p>
          </p:txBody>
        </p:sp>
        <p:sp>
          <p:nvSpPr>
            <p:cNvPr id="23" name="Parallelogram 22">
              <a:extLst>
                <a:ext uri="{FF2B5EF4-FFF2-40B4-BE49-F238E27FC236}">
                  <a16:creationId xmlns:a16="http://schemas.microsoft.com/office/drawing/2014/main" id="{54F27DE9-8674-8C5C-024D-7F3F24008FBC}"/>
                </a:ext>
              </a:extLst>
            </p:cNvPr>
            <p:cNvSpPr/>
            <p:nvPr/>
          </p:nvSpPr>
          <p:spPr>
            <a:xfrm>
              <a:off x="5991025" y="3542972"/>
              <a:ext cx="2679053" cy="1740196"/>
            </a:xfrm>
            <a:prstGeom prst="parallelogram">
              <a:avLst>
                <a:gd name="adj" fmla="val 18013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58B352F-07F2-C35E-51C8-7A33E4D4CE17}"/>
                </a:ext>
              </a:extLst>
            </p:cNvPr>
            <p:cNvSpPr/>
            <p:nvPr/>
          </p:nvSpPr>
          <p:spPr>
            <a:xfrm>
              <a:off x="6405096" y="4167799"/>
              <a:ext cx="1624054" cy="303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ID" sz="1600" b="1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6EC944-55A5-CEF0-51D5-717C2B0C9139}"/>
                </a:ext>
              </a:extLst>
            </p:cNvPr>
            <p:cNvSpPr txBox="1"/>
            <p:nvPr/>
          </p:nvSpPr>
          <p:spPr>
            <a:xfrm>
              <a:off x="7199246" y="3636063"/>
              <a:ext cx="1065969" cy="6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4400" b="1">
                  <a:solidFill>
                    <a:schemeClr val="bg1">
                      <a:alpha val="50000"/>
                    </a:schemeClr>
                  </a:solidFill>
                  <a:latin typeface="+mj-lt"/>
                </a:rPr>
                <a:t>03</a:t>
              </a:r>
            </a:p>
          </p:txBody>
        </p:sp>
        <p:sp>
          <p:nvSpPr>
            <p:cNvPr id="26" name="Arrow: Right 23">
              <a:extLst>
                <a:ext uri="{FF2B5EF4-FFF2-40B4-BE49-F238E27FC236}">
                  <a16:creationId xmlns:a16="http://schemas.microsoft.com/office/drawing/2014/main" id="{1FEBC926-4C59-9E32-123E-A5689E8B6E2B}"/>
                </a:ext>
              </a:extLst>
            </p:cNvPr>
            <p:cNvSpPr/>
            <p:nvPr/>
          </p:nvSpPr>
          <p:spPr>
            <a:xfrm>
              <a:off x="8505871" y="3203244"/>
              <a:ext cx="2791336" cy="2424769"/>
            </a:xfrm>
            <a:custGeom>
              <a:avLst/>
              <a:gdLst>
                <a:gd name="connsiteX0" fmla="*/ 0 w 2981480"/>
                <a:gd name="connsiteY0" fmla="*/ 340801 h 2424769"/>
                <a:gd name="connsiteX1" fmla="*/ 2178009 w 2981480"/>
                <a:gd name="connsiteY1" fmla="*/ 340801 h 2424769"/>
                <a:gd name="connsiteX2" fmla="*/ 2178009 w 2981480"/>
                <a:gd name="connsiteY2" fmla="*/ 0 h 2424769"/>
                <a:gd name="connsiteX3" fmla="*/ 2981480 w 2981480"/>
                <a:gd name="connsiteY3" fmla="*/ 1212385 h 2424769"/>
                <a:gd name="connsiteX4" fmla="*/ 2178009 w 2981480"/>
                <a:gd name="connsiteY4" fmla="*/ 2424769 h 2424769"/>
                <a:gd name="connsiteX5" fmla="*/ 2178009 w 2981480"/>
                <a:gd name="connsiteY5" fmla="*/ 2083968 h 2424769"/>
                <a:gd name="connsiteX6" fmla="*/ 0 w 2981480"/>
                <a:gd name="connsiteY6" fmla="*/ 2083968 h 2424769"/>
                <a:gd name="connsiteX7" fmla="*/ 0 w 2981480"/>
                <a:gd name="connsiteY7" fmla="*/ 340801 h 2424769"/>
                <a:gd name="connsiteX0" fmla="*/ 152400 w 2981480"/>
                <a:gd name="connsiteY0" fmla="*/ 340801 h 2424769"/>
                <a:gd name="connsiteX1" fmla="*/ 2178009 w 2981480"/>
                <a:gd name="connsiteY1" fmla="*/ 340801 h 2424769"/>
                <a:gd name="connsiteX2" fmla="*/ 2178009 w 2981480"/>
                <a:gd name="connsiteY2" fmla="*/ 0 h 2424769"/>
                <a:gd name="connsiteX3" fmla="*/ 2981480 w 2981480"/>
                <a:gd name="connsiteY3" fmla="*/ 1212385 h 2424769"/>
                <a:gd name="connsiteX4" fmla="*/ 2178009 w 2981480"/>
                <a:gd name="connsiteY4" fmla="*/ 2424769 h 2424769"/>
                <a:gd name="connsiteX5" fmla="*/ 2178009 w 2981480"/>
                <a:gd name="connsiteY5" fmla="*/ 2083968 h 2424769"/>
                <a:gd name="connsiteX6" fmla="*/ 0 w 2981480"/>
                <a:gd name="connsiteY6" fmla="*/ 2083968 h 2424769"/>
                <a:gd name="connsiteX7" fmla="*/ 152400 w 2981480"/>
                <a:gd name="connsiteY7" fmla="*/ 340801 h 2424769"/>
                <a:gd name="connsiteX0" fmla="*/ 243840 w 3072920"/>
                <a:gd name="connsiteY0" fmla="*/ 340801 h 2424769"/>
                <a:gd name="connsiteX1" fmla="*/ 2269449 w 3072920"/>
                <a:gd name="connsiteY1" fmla="*/ 340801 h 2424769"/>
                <a:gd name="connsiteX2" fmla="*/ 2269449 w 3072920"/>
                <a:gd name="connsiteY2" fmla="*/ 0 h 2424769"/>
                <a:gd name="connsiteX3" fmla="*/ 3072920 w 3072920"/>
                <a:gd name="connsiteY3" fmla="*/ 1212385 h 2424769"/>
                <a:gd name="connsiteX4" fmla="*/ 2269449 w 3072920"/>
                <a:gd name="connsiteY4" fmla="*/ 2424769 h 2424769"/>
                <a:gd name="connsiteX5" fmla="*/ 2269449 w 3072920"/>
                <a:gd name="connsiteY5" fmla="*/ 2083968 h 2424769"/>
                <a:gd name="connsiteX6" fmla="*/ 0 w 3072920"/>
                <a:gd name="connsiteY6" fmla="*/ 2102256 h 2424769"/>
                <a:gd name="connsiteX7" fmla="*/ 243840 w 3072920"/>
                <a:gd name="connsiteY7" fmla="*/ 340801 h 2424769"/>
                <a:gd name="connsiteX0" fmla="*/ 219456 w 3072920"/>
                <a:gd name="connsiteY0" fmla="*/ 334705 h 2424769"/>
                <a:gd name="connsiteX1" fmla="*/ 2269449 w 3072920"/>
                <a:gd name="connsiteY1" fmla="*/ 340801 h 2424769"/>
                <a:gd name="connsiteX2" fmla="*/ 2269449 w 3072920"/>
                <a:gd name="connsiteY2" fmla="*/ 0 h 2424769"/>
                <a:gd name="connsiteX3" fmla="*/ 3072920 w 3072920"/>
                <a:gd name="connsiteY3" fmla="*/ 1212385 h 2424769"/>
                <a:gd name="connsiteX4" fmla="*/ 2269449 w 3072920"/>
                <a:gd name="connsiteY4" fmla="*/ 2424769 h 2424769"/>
                <a:gd name="connsiteX5" fmla="*/ 2269449 w 3072920"/>
                <a:gd name="connsiteY5" fmla="*/ 2083968 h 2424769"/>
                <a:gd name="connsiteX6" fmla="*/ 0 w 3072920"/>
                <a:gd name="connsiteY6" fmla="*/ 2102256 h 2424769"/>
                <a:gd name="connsiteX7" fmla="*/ 219456 w 3072920"/>
                <a:gd name="connsiteY7" fmla="*/ 334705 h 2424769"/>
                <a:gd name="connsiteX0" fmla="*/ 321060 w 3072920"/>
                <a:gd name="connsiteY0" fmla="*/ 334705 h 2424769"/>
                <a:gd name="connsiteX1" fmla="*/ 2269449 w 3072920"/>
                <a:gd name="connsiteY1" fmla="*/ 340801 h 2424769"/>
                <a:gd name="connsiteX2" fmla="*/ 2269449 w 3072920"/>
                <a:gd name="connsiteY2" fmla="*/ 0 h 2424769"/>
                <a:gd name="connsiteX3" fmla="*/ 3072920 w 3072920"/>
                <a:gd name="connsiteY3" fmla="*/ 1212385 h 2424769"/>
                <a:gd name="connsiteX4" fmla="*/ 2269449 w 3072920"/>
                <a:gd name="connsiteY4" fmla="*/ 2424769 h 2424769"/>
                <a:gd name="connsiteX5" fmla="*/ 2269449 w 3072920"/>
                <a:gd name="connsiteY5" fmla="*/ 2083968 h 2424769"/>
                <a:gd name="connsiteX6" fmla="*/ 0 w 3072920"/>
                <a:gd name="connsiteY6" fmla="*/ 2102256 h 2424769"/>
                <a:gd name="connsiteX7" fmla="*/ 321060 w 3072920"/>
                <a:gd name="connsiteY7" fmla="*/ 334705 h 2424769"/>
                <a:gd name="connsiteX0" fmla="*/ 310953 w 3062813"/>
                <a:gd name="connsiteY0" fmla="*/ 334705 h 2424769"/>
                <a:gd name="connsiteX1" fmla="*/ 2259342 w 3062813"/>
                <a:gd name="connsiteY1" fmla="*/ 340801 h 2424769"/>
                <a:gd name="connsiteX2" fmla="*/ 2259342 w 3062813"/>
                <a:gd name="connsiteY2" fmla="*/ 0 h 2424769"/>
                <a:gd name="connsiteX3" fmla="*/ 3062813 w 3062813"/>
                <a:gd name="connsiteY3" fmla="*/ 1212385 h 2424769"/>
                <a:gd name="connsiteX4" fmla="*/ 2259342 w 3062813"/>
                <a:gd name="connsiteY4" fmla="*/ 2424769 h 2424769"/>
                <a:gd name="connsiteX5" fmla="*/ 2259342 w 3062813"/>
                <a:gd name="connsiteY5" fmla="*/ 2083968 h 2424769"/>
                <a:gd name="connsiteX6" fmla="*/ 0 w 3062813"/>
                <a:gd name="connsiteY6" fmla="*/ 2074625 h 2424769"/>
                <a:gd name="connsiteX7" fmla="*/ 310953 w 3062813"/>
                <a:gd name="connsiteY7" fmla="*/ 334705 h 2424769"/>
                <a:gd name="connsiteX0" fmla="*/ 341271 w 3062813"/>
                <a:gd name="connsiteY0" fmla="*/ 353126 h 2424769"/>
                <a:gd name="connsiteX1" fmla="*/ 2259342 w 3062813"/>
                <a:gd name="connsiteY1" fmla="*/ 340801 h 2424769"/>
                <a:gd name="connsiteX2" fmla="*/ 2259342 w 3062813"/>
                <a:gd name="connsiteY2" fmla="*/ 0 h 2424769"/>
                <a:gd name="connsiteX3" fmla="*/ 3062813 w 3062813"/>
                <a:gd name="connsiteY3" fmla="*/ 1212385 h 2424769"/>
                <a:gd name="connsiteX4" fmla="*/ 2259342 w 3062813"/>
                <a:gd name="connsiteY4" fmla="*/ 2424769 h 2424769"/>
                <a:gd name="connsiteX5" fmla="*/ 2259342 w 3062813"/>
                <a:gd name="connsiteY5" fmla="*/ 2083968 h 2424769"/>
                <a:gd name="connsiteX6" fmla="*/ 0 w 3062813"/>
                <a:gd name="connsiteY6" fmla="*/ 2074625 h 2424769"/>
                <a:gd name="connsiteX7" fmla="*/ 341271 w 3062813"/>
                <a:gd name="connsiteY7" fmla="*/ 353126 h 2424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62813" h="2424769">
                  <a:moveTo>
                    <a:pt x="341271" y="353126"/>
                  </a:moveTo>
                  <a:lnTo>
                    <a:pt x="2259342" y="340801"/>
                  </a:lnTo>
                  <a:lnTo>
                    <a:pt x="2259342" y="0"/>
                  </a:lnTo>
                  <a:lnTo>
                    <a:pt x="3062813" y="1212385"/>
                  </a:lnTo>
                  <a:lnTo>
                    <a:pt x="2259342" y="2424769"/>
                  </a:lnTo>
                  <a:lnTo>
                    <a:pt x="2259342" y="2083968"/>
                  </a:lnTo>
                  <a:lnTo>
                    <a:pt x="0" y="2074625"/>
                  </a:lnTo>
                  <a:lnTo>
                    <a:pt x="341271" y="353126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4FD4CE8-F7B1-8E23-9762-D6221EF37D51}"/>
                </a:ext>
              </a:extLst>
            </p:cNvPr>
            <p:cNvSpPr/>
            <p:nvPr/>
          </p:nvSpPr>
          <p:spPr>
            <a:xfrm>
              <a:off x="8894814" y="4261319"/>
              <a:ext cx="1649182" cy="3035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ID" sz="1600" b="1">
                  <a:solidFill>
                    <a:schemeClr val="bg1"/>
                  </a:solidFill>
                </a:rPr>
                <a:t>Questions?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36BDBAB-FE53-B675-2554-D1210BBA9AAB}"/>
                </a:ext>
              </a:extLst>
            </p:cNvPr>
            <p:cNvSpPr txBox="1"/>
            <p:nvPr/>
          </p:nvSpPr>
          <p:spPr>
            <a:xfrm>
              <a:off x="9587848" y="3636063"/>
              <a:ext cx="1065969" cy="68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4400" b="1">
                  <a:solidFill>
                    <a:schemeClr val="bg1">
                      <a:alpha val="50000"/>
                    </a:schemeClr>
                  </a:solidFill>
                  <a:latin typeface="+mj-lt"/>
                </a:rPr>
                <a:t>04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C968F-2A2F-7300-AD75-EBABF207D895}"/>
                </a:ext>
              </a:extLst>
            </p:cNvPr>
            <p:cNvSpPr/>
            <p:nvPr/>
          </p:nvSpPr>
          <p:spPr>
            <a:xfrm>
              <a:off x="1242864" y="4697240"/>
              <a:ext cx="1902502" cy="31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F880EE4-5622-74F4-F9CE-53FAEDBD6903}"/>
                </a:ext>
              </a:extLst>
            </p:cNvPr>
            <p:cNvSpPr/>
            <p:nvPr/>
          </p:nvSpPr>
          <p:spPr>
            <a:xfrm>
              <a:off x="6405096" y="4692814"/>
              <a:ext cx="2106536" cy="31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DCCB46F-347A-593B-A52B-C334335A8E32}"/>
                </a:ext>
              </a:extLst>
            </p:cNvPr>
            <p:cNvSpPr/>
            <p:nvPr/>
          </p:nvSpPr>
          <p:spPr>
            <a:xfrm>
              <a:off x="8922565" y="4672906"/>
              <a:ext cx="1948736" cy="3161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1200"/>
                </a:spcBef>
              </a:pPr>
              <a:endParaRPr lang="en-US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FDF9B61-698A-A268-F78F-26E7924EF1B7}"/>
              </a:ext>
            </a:extLst>
          </p:cNvPr>
          <p:cNvGrpSpPr/>
          <p:nvPr/>
        </p:nvGrpSpPr>
        <p:grpSpPr>
          <a:xfrm>
            <a:off x="1484190" y="1574401"/>
            <a:ext cx="410847" cy="45749"/>
            <a:chOff x="1784618" y="2973108"/>
            <a:chExt cx="164142" cy="7304"/>
          </a:xfrm>
        </p:grpSpPr>
        <p:sp>
          <p:nvSpPr>
            <p:cNvPr id="42" name="Rectangle 27">
              <a:extLst>
                <a:ext uri="{FF2B5EF4-FFF2-40B4-BE49-F238E27FC236}">
                  <a16:creationId xmlns:a16="http://schemas.microsoft.com/office/drawing/2014/main" id="{1E1F1E9E-5B0A-A474-06AC-A7DC7B0CF493}"/>
                </a:ext>
              </a:extLst>
            </p:cNvPr>
            <p:cNvSpPr/>
            <p:nvPr/>
          </p:nvSpPr>
          <p:spPr>
            <a:xfrm>
              <a:off x="1784618" y="2973113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3" name="Rectangle 31">
              <a:extLst>
                <a:ext uri="{FF2B5EF4-FFF2-40B4-BE49-F238E27FC236}">
                  <a16:creationId xmlns:a16="http://schemas.microsoft.com/office/drawing/2014/main" id="{8B825265-C17F-5245-463C-B7C94F800294}"/>
                </a:ext>
              </a:extLst>
            </p:cNvPr>
            <p:cNvSpPr/>
            <p:nvPr/>
          </p:nvSpPr>
          <p:spPr>
            <a:xfrm>
              <a:off x="1849533" y="2973108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Rectangle 32">
              <a:extLst>
                <a:ext uri="{FF2B5EF4-FFF2-40B4-BE49-F238E27FC236}">
                  <a16:creationId xmlns:a16="http://schemas.microsoft.com/office/drawing/2014/main" id="{9C5451F0-5C65-41FD-FD8D-292F23AFE3C0}"/>
                </a:ext>
              </a:extLst>
            </p:cNvPr>
            <p:cNvSpPr/>
            <p:nvPr/>
          </p:nvSpPr>
          <p:spPr>
            <a:xfrm>
              <a:off x="1914448" y="2973110"/>
              <a:ext cx="34312" cy="7299"/>
            </a:xfrm>
            <a:prstGeom prst="parallelogram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DE92A7F-3F3B-DC89-09E2-BF8F702FB4F1}"/>
              </a:ext>
            </a:extLst>
          </p:cNvPr>
          <p:cNvSpPr txBox="1"/>
          <p:nvPr/>
        </p:nvSpPr>
        <p:spPr>
          <a:xfrm>
            <a:off x="1371254" y="1859340"/>
            <a:ext cx="4258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tx2"/>
                </a:solidFill>
                <a:latin typeface="+mj-lt"/>
              </a:rPr>
              <a:t>Agenda</a:t>
            </a:r>
            <a:endParaRPr lang="en-ID" sz="4800" b="1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76FA46E-9A86-294F-3A9B-C4CC13C44770}"/>
              </a:ext>
            </a:extLst>
          </p:cNvPr>
          <p:cNvSpPr/>
          <p:nvPr/>
        </p:nvSpPr>
        <p:spPr>
          <a:xfrm>
            <a:off x="6453615" y="4045210"/>
            <a:ext cx="22888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1600" b="1">
                <a:solidFill>
                  <a:schemeClr val="bg1"/>
                </a:solidFill>
              </a:rPr>
              <a:t>Statewide Findings</a:t>
            </a:r>
          </a:p>
        </p:txBody>
      </p:sp>
    </p:spTree>
    <p:extLst>
      <p:ext uri="{BB962C8B-B14F-4D97-AF65-F5344CB8AC3E}">
        <p14:creationId xmlns:p14="http://schemas.microsoft.com/office/powerpoint/2010/main" val="4194225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A575E30-D195-D6C2-2EB6-2B9A1A75A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1574" y="1157988"/>
            <a:ext cx="7156372" cy="3760981"/>
          </a:xfrm>
        </p:spPr>
        <p:txBody>
          <a:bodyPr>
            <a:noAutofit/>
          </a:bodyPr>
          <a:lstStyle/>
          <a:p>
            <a:r>
              <a:rPr lang="en-US" sz="18700" b="1">
                <a:solidFill>
                  <a:schemeClr val="accent3"/>
                </a:solidFill>
              </a:rPr>
              <a:t>$26.5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E461A7F-983C-D9F1-E0BF-060C9B1DE3EC}"/>
              </a:ext>
            </a:extLst>
          </p:cNvPr>
          <p:cNvGrpSpPr/>
          <p:nvPr/>
        </p:nvGrpSpPr>
        <p:grpSpPr>
          <a:xfrm>
            <a:off x="7398848" y="3593449"/>
            <a:ext cx="4332582" cy="2862322"/>
            <a:chOff x="7859418" y="3103826"/>
            <a:chExt cx="4332582" cy="286232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A5B4DC1-0E14-5E3B-1834-42C69CA53CB0}"/>
                </a:ext>
              </a:extLst>
            </p:cNvPr>
            <p:cNvSpPr txBox="1"/>
            <p:nvPr/>
          </p:nvSpPr>
          <p:spPr>
            <a:xfrm>
              <a:off x="7859418" y="3242936"/>
              <a:ext cx="432816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b="1">
                  <a:solidFill>
                    <a:schemeClr val="accent3"/>
                  </a:solidFill>
                </a:rPr>
                <a:t>Billion</a:t>
              </a:r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870C1A-C5B7-F9EE-0F43-C5BF6C93BCE4}"/>
                </a:ext>
              </a:extLst>
            </p:cNvPr>
            <p:cNvSpPr txBox="1"/>
            <p:nvPr/>
          </p:nvSpPr>
          <p:spPr>
            <a:xfrm>
              <a:off x="7863840" y="3103826"/>
              <a:ext cx="432816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600" b="1">
                  <a:solidFill>
                    <a:schemeClr val="accent1"/>
                  </a:solidFill>
                </a:rPr>
                <a:t>Billion</a:t>
              </a:r>
            </a:p>
            <a:p>
              <a:r>
                <a:rPr lang="en-US" sz="2800" b="1">
                  <a:solidFill>
                    <a:schemeClr val="accent1"/>
                  </a:solidFill>
                </a:rPr>
                <a:t>In Total Economic Impact for Kentucky Airports</a:t>
              </a:r>
              <a:endParaRPr lang="en-US" sz="2800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Title 5">
            <a:extLst>
              <a:ext uri="{FF2B5EF4-FFF2-40B4-BE49-F238E27FC236}">
                <a16:creationId xmlns:a16="http://schemas.microsoft.com/office/drawing/2014/main" id="{666544D5-256A-9154-B1D4-959AF57D84C2}"/>
              </a:ext>
            </a:extLst>
          </p:cNvPr>
          <p:cNvSpPr txBox="1">
            <a:spLocks/>
          </p:cNvSpPr>
          <p:nvPr/>
        </p:nvSpPr>
        <p:spPr>
          <a:xfrm>
            <a:off x="4654033" y="1023756"/>
            <a:ext cx="7156372" cy="3760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700" b="1">
                <a:solidFill>
                  <a:schemeClr val="accent2"/>
                </a:solidFill>
              </a:rPr>
              <a:t>$26.5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2F92DA-690A-F67A-B0F4-10878070AE13}"/>
              </a:ext>
            </a:extLst>
          </p:cNvPr>
          <p:cNvSpPr/>
          <p:nvPr/>
        </p:nvSpPr>
        <p:spPr>
          <a:xfrm rot="19209944">
            <a:off x="3684623" y="1404156"/>
            <a:ext cx="574838" cy="7321015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4838" h="7321015">
                <a:moveTo>
                  <a:pt x="0" y="0"/>
                </a:moveTo>
                <a:lnTo>
                  <a:pt x="574838" y="485875"/>
                </a:lnTo>
                <a:lnTo>
                  <a:pt x="574838" y="7321015"/>
                </a:lnTo>
                <a:lnTo>
                  <a:pt x="11464" y="7321015"/>
                </a:lnTo>
                <a:cubicBezTo>
                  <a:pt x="7643" y="4880677"/>
                  <a:pt x="3821" y="2440338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EF3AC4DC-4BB3-D5FE-A4D5-BD8123589B17}"/>
              </a:ext>
            </a:extLst>
          </p:cNvPr>
          <p:cNvSpPr/>
          <p:nvPr/>
        </p:nvSpPr>
        <p:spPr>
          <a:xfrm rot="19209944">
            <a:off x="3858077" y="29628"/>
            <a:ext cx="252632" cy="8228513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8777 w 574838"/>
              <a:gd name="csY3" fmla="*/ 6842462 h 7321015"/>
              <a:gd name="csX4" fmla="*/ 0 w 574838"/>
              <a:gd name="csY4" fmla="*/ 0 h 7321015"/>
              <a:gd name="csX0" fmla="*/ 0 w 581956"/>
              <a:gd name="csY0" fmla="*/ 0 h 7321015"/>
              <a:gd name="csX1" fmla="*/ 581955 w 581956"/>
              <a:gd name="csY1" fmla="*/ 196819 h 7321015"/>
              <a:gd name="csX2" fmla="*/ 574838 w 581956"/>
              <a:gd name="csY2" fmla="*/ 7321015 h 7321015"/>
              <a:gd name="csX3" fmla="*/ 8777 w 581956"/>
              <a:gd name="csY3" fmla="*/ 6842462 h 7321015"/>
              <a:gd name="csX4" fmla="*/ 0 w 581956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81956" h="7321015">
                <a:moveTo>
                  <a:pt x="0" y="0"/>
                </a:moveTo>
                <a:lnTo>
                  <a:pt x="581955" y="196819"/>
                </a:lnTo>
                <a:cubicBezTo>
                  <a:pt x="579583" y="2571551"/>
                  <a:pt x="577210" y="4946283"/>
                  <a:pt x="574838" y="7321015"/>
                </a:cubicBezTo>
                <a:lnTo>
                  <a:pt x="8777" y="6842462"/>
                </a:lnTo>
                <a:cubicBezTo>
                  <a:pt x="4956" y="4402124"/>
                  <a:pt x="3821" y="2440338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B3C42BAE-AC33-39C5-F24C-179999589DDF}"/>
              </a:ext>
            </a:extLst>
          </p:cNvPr>
          <p:cNvSpPr/>
          <p:nvPr/>
        </p:nvSpPr>
        <p:spPr>
          <a:xfrm rot="19209944">
            <a:off x="3622440" y="3390345"/>
            <a:ext cx="387185" cy="4929547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8777 w 574838"/>
              <a:gd name="csY3" fmla="*/ 6842462 h 7321015"/>
              <a:gd name="csX4" fmla="*/ 0 w 574838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4838" h="7321015">
                <a:moveTo>
                  <a:pt x="0" y="0"/>
                </a:moveTo>
                <a:lnTo>
                  <a:pt x="574838" y="485875"/>
                </a:lnTo>
                <a:lnTo>
                  <a:pt x="574838" y="7321015"/>
                </a:lnTo>
                <a:lnTo>
                  <a:pt x="8777" y="6842462"/>
                </a:lnTo>
                <a:cubicBezTo>
                  <a:pt x="4956" y="4402124"/>
                  <a:pt x="3821" y="2440338"/>
                  <a:pt x="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84369AF8-B458-508F-FC2B-A5A09E264EA6}"/>
              </a:ext>
            </a:extLst>
          </p:cNvPr>
          <p:cNvSpPr/>
          <p:nvPr/>
        </p:nvSpPr>
        <p:spPr>
          <a:xfrm rot="19209944">
            <a:off x="1216570" y="-8139264"/>
            <a:ext cx="2301758" cy="29314702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8777 w 574838"/>
              <a:gd name="csY3" fmla="*/ 6842462 h 7321015"/>
              <a:gd name="csX4" fmla="*/ 0 w 574838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4838" h="7321015">
                <a:moveTo>
                  <a:pt x="0" y="0"/>
                </a:moveTo>
                <a:lnTo>
                  <a:pt x="574838" y="485875"/>
                </a:lnTo>
                <a:lnTo>
                  <a:pt x="574838" y="7321015"/>
                </a:lnTo>
                <a:lnTo>
                  <a:pt x="8777" y="6842462"/>
                </a:lnTo>
                <a:cubicBezTo>
                  <a:pt x="4956" y="4402124"/>
                  <a:pt x="3821" y="2440338"/>
                  <a:pt x="0" y="0"/>
                </a:cubicBezTo>
                <a:close/>
              </a:path>
            </a:pathLst>
          </a:custGeom>
          <a:solidFill>
            <a:srgbClr val="CC0001">
              <a:alpha val="3607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148ECC11-C68C-58C6-6CEF-F5721417CB3F}"/>
              </a:ext>
            </a:extLst>
          </p:cNvPr>
          <p:cNvSpPr/>
          <p:nvPr/>
        </p:nvSpPr>
        <p:spPr>
          <a:xfrm rot="19209944">
            <a:off x="2050932" y="-1190595"/>
            <a:ext cx="387185" cy="4929547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8777 w 574838"/>
              <a:gd name="csY3" fmla="*/ 6842462 h 7321015"/>
              <a:gd name="csX4" fmla="*/ 0 w 574838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4838" h="7321015">
                <a:moveTo>
                  <a:pt x="0" y="0"/>
                </a:moveTo>
                <a:lnTo>
                  <a:pt x="574838" y="485875"/>
                </a:lnTo>
                <a:lnTo>
                  <a:pt x="574838" y="7321015"/>
                </a:lnTo>
                <a:lnTo>
                  <a:pt x="8777" y="6842462"/>
                </a:lnTo>
                <a:cubicBezTo>
                  <a:pt x="4956" y="4402124"/>
                  <a:pt x="3821" y="244033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1">
            <a:extLst>
              <a:ext uri="{FF2B5EF4-FFF2-40B4-BE49-F238E27FC236}">
                <a16:creationId xmlns:a16="http://schemas.microsoft.com/office/drawing/2014/main" id="{48BFE006-59BD-E212-5F0D-4023E7E51C4C}"/>
              </a:ext>
            </a:extLst>
          </p:cNvPr>
          <p:cNvSpPr/>
          <p:nvPr/>
        </p:nvSpPr>
        <p:spPr>
          <a:xfrm rot="19209944">
            <a:off x="2892585" y="-452270"/>
            <a:ext cx="202959" cy="2584027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8777 w 574838"/>
              <a:gd name="csY3" fmla="*/ 6842462 h 7321015"/>
              <a:gd name="csX4" fmla="*/ 0 w 574838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4838" h="7321015">
                <a:moveTo>
                  <a:pt x="0" y="0"/>
                </a:moveTo>
                <a:lnTo>
                  <a:pt x="574838" y="485875"/>
                </a:lnTo>
                <a:lnTo>
                  <a:pt x="574838" y="7321015"/>
                </a:lnTo>
                <a:lnTo>
                  <a:pt x="8777" y="6842462"/>
                </a:lnTo>
                <a:cubicBezTo>
                  <a:pt x="4956" y="4402124"/>
                  <a:pt x="3821" y="2440338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C5C4E5CF-F2B3-92F7-AA16-A6A9B884CC41}"/>
              </a:ext>
            </a:extLst>
          </p:cNvPr>
          <p:cNvSpPr/>
          <p:nvPr/>
        </p:nvSpPr>
        <p:spPr>
          <a:xfrm rot="19209944">
            <a:off x="59098" y="420566"/>
            <a:ext cx="479403" cy="6103639"/>
          </a:xfrm>
          <a:custGeom>
            <a:avLst/>
            <a:gdLst>
              <a:gd name="csX0" fmla="*/ 0 w 563374"/>
              <a:gd name="csY0" fmla="*/ 0 h 6835140"/>
              <a:gd name="csX1" fmla="*/ 563374 w 563374"/>
              <a:gd name="csY1" fmla="*/ 0 h 6835140"/>
              <a:gd name="csX2" fmla="*/ 563374 w 563374"/>
              <a:gd name="csY2" fmla="*/ 6835140 h 6835140"/>
              <a:gd name="csX3" fmla="*/ 0 w 563374"/>
              <a:gd name="csY3" fmla="*/ 6835140 h 6835140"/>
              <a:gd name="csX4" fmla="*/ 0 w 563374"/>
              <a:gd name="csY4" fmla="*/ 0 h 6835140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11464 w 574838"/>
              <a:gd name="csY3" fmla="*/ 7321015 h 7321015"/>
              <a:gd name="csX4" fmla="*/ 0 w 574838"/>
              <a:gd name="csY4" fmla="*/ 0 h 7321015"/>
              <a:gd name="csX0" fmla="*/ 0 w 574838"/>
              <a:gd name="csY0" fmla="*/ 0 h 7321015"/>
              <a:gd name="csX1" fmla="*/ 574838 w 574838"/>
              <a:gd name="csY1" fmla="*/ 485875 h 7321015"/>
              <a:gd name="csX2" fmla="*/ 574838 w 574838"/>
              <a:gd name="csY2" fmla="*/ 7321015 h 7321015"/>
              <a:gd name="csX3" fmla="*/ 8777 w 574838"/>
              <a:gd name="csY3" fmla="*/ 6842462 h 7321015"/>
              <a:gd name="csX4" fmla="*/ 0 w 574838"/>
              <a:gd name="csY4" fmla="*/ 0 h 73210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574838" h="7321015">
                <a:moveTo>
                  <a:pt x="0" y="0"/>
                </a:moveTo>
                <a:lnTo>
                  <a:pt x="574838" y="485875"/>
                </a:lnTo>
                <a:lnTo>
                  <a:pt x="574838" y="7321015"/>
                </a:lnTo>
                <a:lnTo>
                  <a:pt x="8777" y="6842462"/>
                </a:lnTo>
                <a:cubicBezTo>
                  <a:pt x="4956" y="4402124"/>
                  <a:pt x="3821" y="2440338"/>
                  <a:pt x="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76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C4C8F-2A3D-1E4D-C3C3-838A3EE3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Total Statewide Aviation Impacts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2392F7-84D6-4FE0-3B45-FD1153A857B8}"/>
              </a:ext>
            </a:extLst>
          </p:cNvPr>
          <p:cNvSpPr txBox="1"/>
          <p:nvPr/>
        </p:nvSpPr>
        <p:spPr>
          <a:xfrm>
            <a:off x="8440458" y="5076962"/>
            <a:ext cx="227232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BUSINESS REVENUES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42CC9AC-5803-5F7D-68D4-C7C6A7F13ED5}"/>
              </a:ext>
            </a:extLst>
          </p:cNvPr>
          <p:cNvSpPr txBox="1"/>
          <p:nvPr/>
        </p:nvSpPr>
        <p:spPr>
          <a:xfrm>
            <a:off x="4101219" y="5071191"/>
            <a:ext cx="2039903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05B2EB-2444-A9FD-22E6-8D1BE507A632}"/>
              </a:ext>
            </a:extLst>
          </p:cNvPr>
          <p:cNvSpPr txBox="1"/>
          <p:nvPr/>
        </p:nvSpPr>
        <p:spPr>
          <a:xfrm>
            <a:off x="1752225" y="2258028"/>
            <a:ext cx="219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000" b="1">
                <a:solidFill>
                  <a:schemeClr val="accent5"/>
                </a:solidFill>
              </a:rPr>
              <a:t>138,000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6061B1E-A5CD-F1D0-158A-AE9BE43429F1}"/>
              </a:ext>
            </a:extLst>
          </p:cNvPr>
          <p:cNvSpPr txBox="1"/>
          <p:nvPr/>
        </p:nvSpPr>
        <p:spPr>
          <a:xfrm>
            <a:off x="4074577" y="1891865"/>
            <a:ext cx="203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$9.4 Billion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C03FAC8-7E44-CAB3-B7D2-06EC43A15EC9}"/>
              </a:ext>
            </a:extLst>
          </p:cNvPr>
          <p:cNvSpPr txBox="1"/>
          <p:nvPr/>
        </p:nvSpPr>
        <p:spPr>
          <a:xfrm>
            <a:off x="6316180" y="5071191"/>
            <a:ext cx="2049835" cy="918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 ADDED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5CDFD7C-22FD-298A-421C-5DD1351BE7D2}"/>
              </a:ext>
            </a:extLst>
          </p:cNvPr>
          <p:cNvGrpSpPr/>
          <p:nvPr/>
        </p:nvGrpSpPr>
        <p:grpSpPr>
          <a:xfrm>
            <a:off x="4101219" y="2090775"/>
            <a:ext cx="2039903" cy="2858252"/>
            <a:chOff x="170839" y="2409482"/>
            <a:chExt cx="2093188" cy="2858252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8BCFCF2-7CE0-3C30-7606-57A28386AEC6}"/>
                </a:ext>
              </a:extLst>
            </p:cNvPr>
            <p:cNvCxnSpPr/>
            <p:nvPr/>
          </p:nvCxnSpPr>
          <p:spPr>
            <a:xfrm>
              <a:off x="170839" y="5267734"/>
              <a:ext cx="2093188" cy="0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5AF2323-F770-6AF3-2440-0A0EB55FCBD1}"/>
                </a:ext>
              </a:extLst>
            </p:cNvPr>
            <p:cNvCxnSpPr/>
            <p:nvPr/>
          </p:nvCxnSpPr>
          <p:spPr>
            <a:xfrm flipV="1">
              <a:off x="2264027" y="2409482"/>
              <a:ext cx="0" cy="2858252"/>
            </a:xfrm>
            <a:prstGeom prst="lin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D1D51DD-8638-9892-6418-0796820911F4}"/>
              </a:ext>
            </a:extLst>
          </p:cNvPr>
          <p:cNvGrpSpPr/>
          <p:nvPr/>
        </p:nvGrpSpPr>
        <p:grpSpPr>
          <a:xfrm>
            <a:off x="6316180" y="2090775"/>
            <a:ext cx="2124278" cy="2858252"/>
            <a:chOff x="170839" y="2409482"/>
            <a:chExt cx="2093188" cy="2858252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C2FB07F7-D73A-7FE0-6F8D-7A7E216DCE8B}"/>
                </a:ext>
              </a:extLst>
            </p:cNvPr>
            <p:cNvCxnSpPr/>
            <p:nvPr/>
          </p:nvCxnSpPr>
          <p:spPr>
            <a:xfrm>
              <a:off x="170839" y="5267734"/>
              <a:ext cx="2093188" cy="0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0DB87DC-67A1-0A4E-C9C5-943A3B86D36A}"/>
                </a:ext>
              </a:extLst>
            </p:cNvPr>
            <p:cNvCxnSpPr/>
            <p:nvPr/>
          </p:nvCxnSpPr>
          <p:spPr>
            <a:xfrm flipV="1">
              <a:off x="2264027" y="2409482"/>
              <a:ext cx="0" cy="2858252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27ABF2B-B8CD-5CA4-F629-A0355A0F13F6}"/>
              </a:ext>
            </a:extLst>
          </p:cNvPr>
          <p:cNvGrpSpPr/>
          <p:nvPr/>
        </p:nvGrpSpPr>
        <p:grpSpPr>
          <a:xfrm>
            <a:off x="8639473" y="2090775"/>
            <a:ext cx="2093188" cy="2858252"/>
            <a:chOff x="170839" y="2409482"/>
            <a:chExt cx="2093188" cy="2858252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9D2A196D-E043-06BA-A31D-3A5CC54EDD1B}"/>
                </a:ext>
              </a:extLst>
            </p:cNvPr>
            <p:cNvCxnSpPr/>
            <p:nvPr/>
          </p:nvCxnSpPr>
          <p:spPr>
            <a:xfrm>
              <a:off x="170839" y="5267734"/>
              <a:ext cx="2093188" cy="0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96343BA-CB3A-847E-E515-0A34686135E9}"/>
                </a:ext>
              </a:extLst>
            </p:cNvPr>
            <p:cNvCxnSpPr/>
            <p:nvPr/>
          </p:nvCxnSpPr>
          <p:spPr>
            <a:xfrm flipV="1">
              <a:off x="2264027" y="2409482"/>
              <a:ext cx="0" cy="2858252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069E3ED-D263-DD7B-5DBB-DA55D301BDEE}"/>
              </a:ext>
            </a:extLst>
          </p:cNvPr>
          <p:cNvGrpSpPr/>
          <p:nvPr/>
        </p:nvGrpSpPr>
        <p:grpSpPr>
          <a:xfrm>
            <a:off x="1883545" y="2090775"/>
            <a:ext cx="2093188" cy="2858252"/>
            <a:chOff x="170839" y="2409482"/>
            <a:chExt cx="2093188" cy="2858252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11C9EF7-17B9-CE0E-D46D-088958D4CD83}"/>
                </a:ext>
              </a:extLst>
            </p:cNvPr>
            <p:cNvCxnSpPr/>
            <p:nvPr/>
          </p:nvCxnSpPr>
          <p:spPr>
            <a:xfrm>
              <a:off x="170839" y="5267734"/>
              <a:ext cx="2093188" cy="0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0D7577A-019E-AAF5-D661-E98519F2B094}"/>
                </a:ext>
              </a:extLst>
            </p:cNvPr>
            <p:cNvCxnSpPr/>
            <p:nvPr/>
          </p:nvCxnSpPr>
          <p:spPr>
            <a:xfrm flipV="1">
              <a:off x="2264027" y="2409482"/>
              <a:ext cx="0" cy="2858252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C36C86F2-2333-6598-EC2D-5D6B140B0A1E}"/>
              </a:ext>
            </a:extLst>
          </p:cNvPr>
          <p:cNvSpPr txBox="1"/>
          <p:nvPr/>
        </p:nvSpPr>
        <p:spPr>
          <a:xfrm>
            <a:off x="1806404" y="5071191"/>
            <a:ext cx="2093187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875A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JOBS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8994AA6-F130-09AB-7345-420FA2EFE170}"/>
              </a:ext>
            </a:extLst>
          </p:cNvPr>
          <p:cNvSpPr txBox="1"/>
          <p:nvPr/>
        </p:nvSpPr>
        <p:spPr>
          <a:xfrm>
            <a:off x="6279749" y="1908973"/>
            <a:ext cx="203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$13.8 Billion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14FC178-89EC-71E4-4473-FE2DB3D9F71D}"/>
              </a:ext>
            </a:extLst>
          </p:cNvPr>
          <p:cNvSpPr txBox="1"/>
          <p:nvPr/>
        </p:nvSpPr>
        <p:spPr>
          <a:xfrm>
            <a:off x="8571951" y="1908973"/>
            <a:ext cx="20399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$2</a:t>
            </a:r>
            <a:r>
              <a:rPr lang="en-US" sz="4000" b="1">
                <a:solidFill>
                  <a:schemeClr val="accent2"/>
                </a:solidFill>
                <a:latin typeface="+mj-lt"/>
              </a:rPr>
              <a:t>6.5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Billion</a:t>
            </a:r>
          </a:p>
        </p:txBody>
      </p:sp>
      <p:pic>
        <p:nvPicPr>
          <p:cNvPr id="87" name="Graphic 86">
            <a:extLst>
              <a:ext uri="{FF2B5EF4-FFF2-40B4-BE49-F238E27FC236}">
                <a16:creationId xmlns:a16="http://schemas.microsoft.com/office/drawing/2014/main" id="{9A711525-529D-46C6-F8CF-4E8E25565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3724" y="3213742"/>
            <a:ext cx="1698546" cy="1389720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9DBF44AD-73AA-97A4-C1DB-5BD2B3378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09655" y="3213742"/>
            <a:ext cx="1698546" cy="1389720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7E7E0E4A-F7C7-A818-0763-44EC786BF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8363" y="3215912"/>
            <a:ext cx="1698546" cy="1389720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0E9DD9F9-AB2C-02F4-2DF1-3818F51ADD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4294" y="3215912"/>
            <a:ext cx="1698546" cy="1389720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1D32AEAE-5F34-59E0-3107-F669C21C27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23562" y="3563415"/>
            <a:ext cx="896303" cy="869142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8ACF340C-03DA-FE2D-0016-F6B534D23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575908" y="3494813"/>
            <a:ext cx="921063" cy="101019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B540252B-6F47-F013-EBF9-11F38D5683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78668" y="3725193"/>
            <a:ext cx="974788" cy="659415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0B1194B-AFE9-39C9-E084-DFC42D40FD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65621" y="3606022"/>
            <a:ext cx="1004753" cy="8989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B3CA2DC-46C9-130B-847A-74E6FCA7762E}"/>
              </a:ext>
            </a:extLst>
          </p:cNvPr>
          <p:cNvGrpSpPr/>
          <p:nvPr/>
        </p:nvGrpSpPr>
        <p:grpSpPr>
          <a:xfrm>
            <a:off x="4030172" y="2085859"/>
            <a:ext cx="2124278" cy="2858252"/>
            <a:chOff x="170839" y="2409482"/>
            <a:chExt cx="2093188" cy="285825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C955A05-6D72-51E3-6D1A-94664C138EA3}"/>
                </a:ext>
              </a:extLst>
            </p:cNvPr>
            <p:cNvCxnSpPr/>
            <p:nvPr/>
          </p:nvCxnSpPr>
          <p:spPr>
            <a:xfrm>
              <a:off x="170839" y="5267734"/>
              <a:ext cx="2093188" cy="0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A27066F-9EED-0E78-E6D3-B03CEBE4B03A}"/>
                </a:ext>
              </a:extLst>
            </p:cNvPr>
            <p:cNvCxnSpPr/>
            <p:nvPr/>
          </p:nvCxnSpPr>
          <p:spPr>
            <a:xfrm flipV="1">
              <a:off x="2264027" y="2409482"/>
              <a:ext cx="0" cy="2858252"/>
            </a:xfrm>
            <a:prstGeom prst="line">
              <a:avLst/>
            </a:prstGeom>
            <a:ln w="38100">
              <a:solidFill>
                <a:srgbClr val="D8DFE5"/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1EF0F99-ED47-143D-5269-A0306534AD57}"/>
              </a:ext>
            </a:extLst>
          </p:cNvPr>
          <p:cNvSpPr txBox="1"/>
          <p:nvPr/>
        </p:nvSpPr>
        <p:spPr>
          <a:xfrm>
            <a:off x="1806404" y="5990032"/>
            <a:ext cx="88054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*Value Added is a separate type of impact that measures the value of goods and services beyond the value of the inputs. If a company sells a product for $100 and the materials used to create that product cost $30, the value added is $70.</a:t>
            </a:r>
          </a:p>
        </p:txBody>
      </p:sp>
    </p:spTree>
    <p:extLst>
      <p:ext uri="{BB962C8B-B14F-4D97-AF65-F5344CB8AC3E}">
        <p14:creationId xmlns:p14="http://schemas.microsoft.com/office/powerpoint/2010/main" val="1572446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3EF12-9F3C-1958-6586-01120D59B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3B165-3EAF-5581-2A96-10D34DC5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47" y="2518452"/>
            <a:ext cx="3608836" cy="2091438"/>
          </a:xfrm>
        </p:spPr>
        <p:txBody>
          <a:bodyPr>
            <a:normAutofit/>
          </a:bodyPr>
          <a:lstStyle/>
          <a:p>
            <a:r>
              <a:rPr lang="en-US" sz="4000" b="1"/>
              <a:t>General </a:t>
            </a:r>
            <a:br>
              <a:rPr lang="en-US" sz="4000" b="1"/>
            </a:br>
            <a:r>
              <a:rPr lang="en-US" sz="4000" b="1"/>
              <a:t>Aviation </a:t>
            </a:r>
            <a:br>
              <a:rPr lang="en-US" sz="4000" b="1"/>
            </a:br>
            <a:r>
              <a:rPr lang="en-US" sz="4000" b="1"/>
              <a:t>Impacts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61E82B-4FB2-348C-22F7-458477B8E58F}"/>
              </a:ext>
            </a:extLst>
          </p:cNvPr>
          <p:cNvSpPr/>
          <p:nvPr/>
        </p:nvSpPr>
        <p:spPr>
          <a:xfrm>
            <a:off x="5039810" y="1403435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2DF3FA-1B60-F3FD-CD60-2980C5D679CA}"/>
              </a:ext>
            </a:extLst>
          </p:cNvPr>
          <p:cNvSpPr txBox="1"/>
          <p:nvPr/>
        </p:nvSpPr>
        <p:spPr>
          <a:xfrm>
            <a:off x="5545850" y="1308987"/>
            <a:ext cx="1147507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6,154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4BD7337-2013-3BA7-94FC-6CAA323AFC60}"/>
              </a:ext>
            </a:extLst>
          </p:cNvPr>
          <p:cNvSpPr/>
          <p:nvPr/>
        </p:nvSpPr>
        <p:spPr>
          <a:xfrm>
            <a:off x="8288048" y="1383699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DF832FE-78B0-C540-E5DB-E153A91ACF09}"/>
              </a:ext>
            </a:extLst>
          </p:cNvPr>
          <p:cNvGrpSpPr/>
          <p:nvPr/>
        </p:nvGrpSpPr>
        <p:grpSpPr>
          <a:xfrm>
            <a:off x="7032863" y="904976"/>
            <a:ext cx="1414119" cy="1476490"/>
            <a:chOff x="4732484" y="1690688"/>
            <a:chExt cx="2093187" cy="21855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9EC79F-3D67-A124-5751-31F7F3B9A77B}"/>
                </a:ext>
              </a:extLst>
            </p:cNvPr>
            <p:cNvSpPr txBox="1"/>
            <p:nvPr/>
          </p:nvSpPr>
          <p:spPr>
            <a:xfrm>
              <a:off x="4732484" y="3177649"/>
              <a:ext cx="2093187" cy="69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JOBS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D01ED618-33C5-5810-B434-F1AD92401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29804" y="1690688"/>
              <a:ext cx="1698546" cy="138972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3E66457-BF0F-178C-64BA-5D282F6A0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9642" y="2040361"/>
              <a:ext cx="896303" cy="86914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C4193FC-83FE-7D49-D59B-A5A2F95A17E5}"/>
              </a:ext>
            </a:extLst>
          </p:cNvPr>
          <p:cNvSpPr txBox="1"/>
          <p:nvPr/>
        </p:nvSpPr>
        <p:spPr>
          <a:xfrm>
            <a:off x="8663394" y="1285414"/>
            <a:ext cx="1414119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4,634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5BC615-E3DF-FAAB-1116-6CD7E1815304}"/>
              </a:ext>
            </a:extLst>
          </p:cNvPr>
          <p:cNvSpPr txBox="1"/>
          <p:nvPr/>
        </p:nvSpPr>
        <p:spPr>
          <a:xfrm>
            <a:off x="6834539" y="3926058"/>
            <a:ext cx="181046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D7A788F8-C54A-24D2-BC14-8716FD30AB60}"/>
              </a:ext>
            </a:extLst>
          </p:cNvPr>
          <p:cNvSpPr/>
          <p:nvPr/>
        </p:nvSpPr>
        <p:spPr>
          <a:xfrm>
            <a:off x="5061173" y="3337222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F84991-088E-8060-6D6A-69F43C3A05D0}"/>
              </a:ext>
            </a:extLst>
          </p:cNvPr>
          <p:cNvSpPr txBox="1"/>
          <p:nvPr/>
        </p:nvSpPr>
        <p:spPr>
          <a:xfrm>
            <a:off x="5020242" y="3252602"/>
            <a:ext cx="2198722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</a:rPr>
              <a:t>$373 Million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2FF4C31-721C-FBCD-3FBD-022432185582}"/>
              </a:ext>
            </a:extLst>
          </p:cNvPr>
          <p:cNvSpPr/>
          <p:nvPr/>
        </p:nvSpPr>
        <p:spPr>
          <a:xfrm>
            <a:off x="8276246" y="3317485"/>
            <a:ext cx="2146875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7552EA-1BC7-DFEE-9D7D-A7502E9F1BD3}"/>
              </a:ext>
            </a:extLst>
          </p:cNvPr>
          <p:cNvGrpSpPr/>
          <p:nvPr/>
        </p:nvGrpSpPr>
        <p:grpSpPr>
          <a:xfrm>
            <a:off x="7173823" y="2881616"/>
            <a:ext cx="1162689" cy="951294"/>
            <a:chOff x="4209655" y="3213742"/>
            <a:chExt cx="1698546" cy="138972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8248071-AB83-0463-6388-B0A308CB0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9655" y="3213742"/>
              <a:ext cx="1698546" cy="138972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B80D495-93C3-31CD-703C-A3D8A157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75908" y="3494813"/>
              <a:ext cx="921063" cy="101019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989B79C-4466-704A-905B-13C8A575B817}"/>
              </a:ext>
            </a:extLst>
          </p:cNvPr>
          <p:cNvSpPr txBox="1"/>
          <p:nvPr/>
        </p:nvSpPr>
        <p:spPr>
          <a:xfrm>
            <a:off x="8198516" y="3240105"/>
            <a:ext cx="2343874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$292 Million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E7748E5-E58F-E2E2-3E77-9EDF4204C013}"/>
              </a:ext>
            </a:extLst>
          </p:cNvPr>
          <p:cNvSpPr txBox="1"/>
          <p:nvPr/>
        </p:nvSpPr>
        <p:spPr>
          <a:xfrm>
            <a:off x="5545850" y="898793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D214D4A-FB04-DE15-8045-71F4F4ECC790}"/>
              </a:ext>
            </a:extLst>
          </p:cNvPr>
          <p:cNvSpPr txBox="1"/>
          <p:nvPr/>
        </p:nvSpPr>
        <p:spPr>
          <a:xfrm>
            <a:off x="8796700" y="906947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F640C64-D6D4-10CF-96B4-5CDD0FD1ECDB}"/>
              </a:ext>
            </a:extLst>
          </p:cNvPr>
          <p:cNvSpPr txBox="1"/>
          <p:nvPr/>
        </p:nvSpPr>
        <p:spPr>
          <a:xfrm>
            <a:off x="6616401" y="5621870"/>
            <a:ext cx="2272323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OUTPUT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08D4457-16FC-D262-20B0-66E4961B63E3}"/>
              </a:ext>
            </a:extLst>
          </p:cNvPr>
          <p:cNvSpPr/>
          <p:nvPr/>
        </p:nvSpPr>
        <p:spPr>
          <a:xfrm>
            <a:off x="5024983" y="5228074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D434362-9A96-53D8-FA2D-4998E86F506D}"/>
              </a:ext>
            </a:extLst>
          </p:cNvPr>
          <p:cNvSpPr txBox="1"/>
          <p:nvPr/>
        </p:nvSpPr>
        <p:spPr>
          <a:xfrm>
            <a:off x="4948053" y="5130749"/>
            <a:ext cx="2343101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b="1" kern="0">
                <a:solidFill>
                  <a:schemeClr val="bg1"/>
                </a:solidFill>
                <a:latin typeface="+mj-lt"/>
              </a:rPr>
              <a:t>$1.1 Billion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1413098-383D-06C8-EE7C-E683AB8C9450}"/>
              </a:ext>
            </a:extLst>
          </p:cNvPr>
          <p:cNvSpPr/>
          <p:nvPr/>
        </p:nvSpPr>
        <p:spPr>
          <a:xfrm>
            <a:off x="8317388" y="5188482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1F5003-157D-6C72-7066-05DF64C73A17}"/>
              </a:ext>
            </a:extLst>
          </p:cNvPr>
          <p:cNvSpPr txBox="1"/>
          <p:nvPr/>
        </p:nvSpPr>
        <p:spPr>
          <a:xfrm>
            <a:off x="8321312" y="5104687"/>
            <a:ext cx="2098283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b="1" kern="0">
                <a:solidFill>
                  <a:schemeClr val="bg1"/>
                </a:solidFill>
                <a:latin typeface="+mj-lt"/>
              </a:rPr>
              <a:t>$891 Million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1273007-3110-4E5F-3A8F-BECB53BCCB5B}"/>
              </a:ext>
            </a:extLst>
          </p:cNvPr>
          <p:cNvGrpSpPr/>
          <p:nvPr/>
        </p:nvGrpSpPr>
        <p:grpSpPr>
          <a:xfrm>
            <a:off x="7150983" y="4739456"/>
            <a:ext cx="1162689" cy="951291"/>
            <a:chOff x="3613694" y="5073465"/>
            <a:chExt cx="1698546" cy="138972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D864DB23-94C0-2EB7-699C-7C3BB4256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613694" y="5073465"/>
              <a:ext cx="1698546" cy="138972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19807057-74E3-AF95-E764-ED90A73C8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965021" y="5463575"/>
              <a:ext cx="1004753" cy="89898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538121E-32D6-065E-9A25-CEA847E76A0D}"/>
              </a:ext>
            </a:extLst>
          </p:cNvPr>
          <p:cNvSpPr txBox="1"/>
          <p:nvPr/>
        </p:nvSpPr>
        <p:spPr>
          <a:xfrm>
            <a:off x="5545850" y="2845554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CF7837-897B-E668-4063-7FCCE1318D8E}"/>
              </a:ext>
            </a:extLst>
          </p:cNvPr>
          <p:cNvSpPr txBox="1"/>
          <p:nvPr/>
        </p:nvSpPr>
        <p:spPr>
          <a:xfrm>
            <a:off x="8796700" y="2845554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8145ED-0065-2ED4-42BD-0AC12C043B55}"/>
              </a:ext>
            </a:extLst>
          </p:cNvPr>
          <p:cNvSpPr txBox="1"/>
          <p:nvPr/>
        </p:nvSpPr>
        <p:spPr>
          <a:xfrm>
            <a:off x="5545850" y="4725912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C517A8-A607-BC39-B434-72A27D0711D4}"/>
              </a:ext>
            </a:extLst>
          </p:cNvPr>
          <p:cNvSpPr txBox="1"/>
          <p:nvPr/>
        </p:nvSpPr>
        <p:spPr>
          <a:xfrm>
            <a:off x="8796700" y="4725912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450A15B-F975-B2C5-1DBE-8A6FC23751B8}"/>
              </a:ext>
            </a:extLst>
          </p:cNvPr>
          <p:cNvGrpSpPr/>
          <p:nvPr/>
        </p:nvGrpSpPr>
        <p:grpSpPr>
          <a:xfrm>
            <a:off x="6757030" y="2287549"/>
            <a:ext cx="2047632" cy="4204865"/>
            <a:chOff x="6757030" y="2287549"/>
            <a:chExt cx="2047632" cy="4204865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27B6A9A6-9332-5FB0-F079-C4B4F2DACDAD}"/>
                </a:ext>
              </a:extLst>
            </p:cNvPr>
            <p:cNvGrpSpPr/>
            <p:nvPr/>
          </p:nvGrpSpPr>
          <p:grpSpPr>
            <a:xfrm>
              <a:off x="7032861" y="2287549"/>
              <a:ext cx="1555079" cy="471924"/>
              <a:chOff x="5415475" y="3215764"/>
              <a:chExt cx="1752150" cy="531728"/>
            </a:xfrm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B7FC3948-BCA5-9A2B-171B-59A0F6CC6755}"/>
                  </a:ext>
                </a:extLst>
              </p:cNvPr>
              <p:cNvSpPr/>
              <p:nvPr/>
            </p:nvSpPr>
            <p:spPr>
              <a:xfrm rot="10800000">
                <a:off x="5415475" y="3289511"/>
                <a:ext cx="443880" cy="382654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9ADD29F-A41E-50FA-85AE-19601F324DA3}"/>
                  </a:ext>
                </a:extLst>
              </p:cNvPr>
              <p:cNvSpPr txBox="1"/>
              <p:nvPr/>
            </p:nvSpPr>
            <p:spPr>
              <a:xfrm>
                <a:off x="5574298" y="3215764"/>
                <a:ext cx="1593327" cy="531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200"/>
                  </a:lnSpc>
                  <a:defRPr/>
                </a:pPr>
                <a:r>
                  <a:rPr lang="en-US" sz="2000" b="1" kern="0">
                    <a:solidFill>
                      <a:schemeClr val="accent4"/>
                    </a:solidFill>
                    <a:latin typeface="+mj-lt"/>
                  </a:rPr>
                  <a:t>1,520</a:t>
                </a: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259E5AE-8F25-5F50-C8C5-0BFE2C15158E}"/>
                </a:ext>
              </a:extLst>
            </p:cNvPr>
            <p:cNvGrpSpPr/>
            <p:nvPr/>
          </p:nvGrpSpPr>
          <p:grpSpPr>
            <a:xfrm>
              <a:off x="6757030" y="4279401"/>
              <a:ext cx="2047632" cy="471924"/>
              <a:chOff x="4959674" y="5492749"/>
              <a:chExt cx="2307123" cy="53173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2074F8A-2B5E-D05A-352A-025CECF0ADF4}"/>
                  </a:ext>
                </a:extLst>
              </p:cNvPr>
              <p:cNvSpPr txBox="1"/>
              <p:nvPr/>
            </p:nvSpPr>
            <p:spPr>
              <a:xfrm>
                <a:off x="5226894" y="5492749"/>
                <a:ext cx="2039903" cy="531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200"/>
                  </a:lnSpc>
                  <a:defRPr/>
                </a:pPr>
                <a:r>
                  <a:rPr lang="en-US" sz="2000" b="1" kern="0">
                    <a:solidFill>
                      <a:schemeClr val="accent4"/>
                    </a:solidFill>
                    <a:latin typeface="+mj-lt"/>
                  </a:rPr>
                  <a:t>$81 Million</a:t>
                </a: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chemeClr val="accent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1DC81683-43FB-875D-BB13-22827A9FED8E}"/>
                  </a:ext>
                </a:extLst>
              </p:cNvPr>
              <p:cNvSpPr/>
              <p:nvPr/>
            </p:nvSpPr>
            <p:spPr>
              <a:xfrm rot="10800000">
                <a:off x="4959674" y="5573538"/>
                <a:ext cx="443880" cy="382655"/>
              </a:xfrm>
              <a:prstGeom prst="triangle">
                <a:avLst/>
              </a:prstGeom>
              <a:solidFill>
                <a:schemeClr val="accent4"/>
              </a:solidFill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642D4AB-087C-6EE6-8425-FAB165A4AFAC}"/>
                </a:ext>
              </a:extLst>
            </p:cNvPr>
            <p:cNvSpPr txBox="1"/>
            <p:nvPr/>
          </p:nvSpPr>
          <p:spPr>
            <a:xfrm>
              <a:off x="6994192" y="6020490"/>
              <a:ext cx="1810467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3200"/>
                </a:lnSpc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61E41E0-B35F-390D-B071-D8C7736A4234}"/>
              </a:ext>
            </a:extLst>
          </p:cNvPr>
          <p:cNvSpPr txBox="1"/>
          <p:nvPr/>
        </p:nvSpPr>
        <p:spPr>
          <a:xfrm>
            <a:off x="4850134" y="6019420"/>
            <a:ext cx="6098582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$209 Million</a:t>
            </a: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793568DF-BDCA-8EFA-564B-A7774EB5E754}"/>
              </a:ext>
            </a:extLst>
          </p:cNvPr>
          <p:cNvSpPr/>
          <p:nvPr/>
        </p:nvSpPr>
        <p:spPr>
          <a:xfrm rot="10800000">
            <a:off x="6772214" y="6070171"/>
            <a:ext cx="393955" cy="339616"/>
          </a:xfrm>
          <a:prstGeom prst="triangl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7198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69F3206-E1F3-5808-F304-4C056664CA9F}"/>
              </a:ext>
            </a:extLst>
          </p:cNvPr>
          <p:cNvGrpSpPr/>
          <p:nvPr/>
        </p:nvGrpSpPr>
        <p:grpSpPr>
          <a:xfrm>
            <a:off x="62947" y="1063309"/>
            <a:ext cx="4640859" cy="5312538"/>
            <a:chOff x="-151222" y="0"/>
            <a:chExt cx="5043631" cy="7162810"/>
          </a:xfrm>
        </p:grpSpPr>
        <p:sp>
          <p:nvSpPr>
            <p:cNvPr id="31" name="Flowchart: Data 30">
              <a:extLst>
                <a:ext uri="{FF2B5EF4-FFF2-40B4-BE49-F238E27FC236}">
                  <a16:creationId xmlns:a16="http://schemas.microsoft.com/office/drawing/2014/main" id="{14CC3C40-834C-7577-86C9-5AE6B271F7B4}"/>
                </a:ext>
              </a:extLst>
            </p:cNvPr>
            <p:cNvSpPr/>
            <p:nvPr/>
          </p:nvSpPr>
          <p:spPr>
            <a:xfrm flipH="1" flipV="1">
              <a:off x="226891" y="304810"/>
              <a:ext cx="4665518" cy="6858000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lowchart: Data 31">
              <a:extLst>
                <a:ext uri="{FF2B5EF4-FFF2-40B4-BE49-F238E27FC236}">
                  <a16:creationId xmlns:a16="http://schemas.microsoft.com/office/drawing/2014/main" id="{9D4CACE2-CA5B-87DE-C2B7-23F011A9C1A5}"/>
                </a:ext>
              </a:extLst>
            </p:cNvPr>
            <p:cNvSpPr/>
            <p:nvPr/>
          </p:nvSpPr>
          <p:spPr>
            <a:xfrm flipH="1" flipV="1">
              <a:off x="-151222" y="0"/>
              <a:ext cx="4665518" cy="6858000"/>
            </a:xfrm>
            <a:prstGeom prst="flowChartInputOutp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D661F04-40E9-626C-48A5-ED8113035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436"/>
            <a:ext cx="3230880" cy="2943127"/>
          </a:xfrm>
        </p:spPr>
        <p:txBody>
          <a:bodyPr>
            <a:normAutofit/>
          </a:bodyPr>
          <a:lstStyle/>
          <a:p>
            <a:r>
              <a:rPr lang="en-US" sz="8800" b="1">
                <a:ln w="38100"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BWG</a:t>
            </a:r>
            <a:r>
              <a:rPr lang="en-US" b="1">
                <a:solidFill>
                  <a:schemeClr val="accent2"/>
                </a:solidFill>
              </a:rPr>
              <a:t> Bowling Green</a:t>
            </a:r>
            <a:br>
              <a:rPr lang="en-US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(Kentucky Regional)</a:t>
            </a:r>
            <a:endParaRPr lang="en-US" b="1">
              <a:solidFill>
                <a:schemeClr val="accent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6683CD-633F-1BA8-A2FC-867D448F9A89}"/>
              </a:ext>
            </a:extLst>
          </p:cNvPr>
          <p:cNvSpPr txBox="1"/>
          <p:nvPr/>
        </p:nvSpPr>
        <p:spPr>
          <a:xfrm>
            <a:off x="7739656" y="6012090"/>
            <a:ext cx="37380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BUSINESS REVENUES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805467-5A73-2B6F-3F21-9C7DA2D0EE46}"/>
              </a:ext>
            </a:extLst>
          </p:cNvPr>
          <p:cNvSpPr txBox="1"/>
          <p:nvPr/>
        </p:nvSpPr>
        <p:spPr>
          <a:xfrm>
            <a:off x="5054296" y="5974131"/>
            <a:ext cx="16508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F6BFDF9-C9F6-677F-C45B-07A118270AB4}"/>
              </a:ext>
            </a:extLst>
          </p:cNvPr>
          <p:cNvSpPr txBox="1"/>
          <p:nvPr/>
        </p:nvSpPr>
        <p:spPr>
          <a:xfrm>
            <a:off x="8779251" y="2999557"/>
            <a:ext cx="1658851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 ADDED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C846452-E82E-D098-6AE0-2999757F366A}"/>
              </a:ext>
            </a:extLst>
          </p:cNvPr>
          <p:cNvSpPr txBox="1"/>
          <p:nvPr/>
        </p:nvSpPr>
        <p:spPr>
          <a:xfrm>
            <a:off x="5032735" y="2940516"/>
            <a:ext cx="169393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875A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JOBS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36EE6656-7DC0-F764-4868-EB3367F46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2419" y="1831554"/>
            <a:ext cx="1374567" cy="112464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89B6B20E-4502-8B22-DC73-CE9C5DC9C1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2419" y="4801693"/>
            <a:ext cx="1374567" cy="11246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FF1C26B3-44E0-6258-AD58-4C5796A47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1393" y="1852636"/>
            <a:ext cx="1374567" cy="112464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65912C7B-6613-E800-6FC6-433A519905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1393" y="4801693"/>
            <a:ext cx="1374567" cy="112464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D8941F75-E1D8-1E6D-7285-EC9C09DFA2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031" y="2114531"/>
            <a:ext cx="725343" cy="70336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3AEFCEDF-4A58-1890-5B5C-D97106D4AD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7012" y="5029153"/>
            <a:ext cx="745380" cy="8175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5C833BE-CFE5-7B5D-9106-50CDB311576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14247" y="2264777"/>
            <a:ext cx="788858" cy="53363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E0F1F669-5810-D6A9-172E-F58E6DA4F4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02123" y="5117394"/>
            <a:ext cx="813107" cy="7275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0C56CF-111B-2E7D-2975-04E0E4119BE5}"/>
              </a:ext>
            </a:extLst>
          </p:cNvPr>
          <p:cNvSpPr txBox="1"/>
          <p:nvPr/>
        </p:nvSpPr>
        <p:spPr>
          <a:xfrm>
            <a:off x="4784272" y="1012062"/>
            <a:ext cx="219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000" b="1">
                <a:solidFill>
                  <a:schemeClr val="accent5"/>
                </a:solidFill>
              </a:rPr>
              <a:t>161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4F80ADF-F7DE-1E3E-7D4D-92A70A33E4E0}"/>
              </a:ext>
            </a:extLst>
          </p:cNvPr>
          <p:cNvSpPr txBox="1"/>
          <p:nvPr/>
        </p:nvSpPr>
        <p:spPr>
          <a:xfrm>
            <a:off x="4334341" y="3908140"/>
            <a:ext cx="309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$7.3 Million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D63FDDC-52D7-1ADE-DEE8-9BE0FA497C70}"/>
              </a:ext>
            </a:extLst>
          </p:cNvPr>
          <p:cNvSpPr txBox="1"/>
          <p:nvPr/>
        </p:nvSpPr>
        <p:spPr>
          <a:xfrm>
            <a:off x="7871941" y="1034382"/>
            <a:ext cx="347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$11.9 Million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737CDA6-B55B-DA81-724C-00EA3789579B}"/>
              </a:ext>
            </a:extLst>
          </p:cNvPr>
          <p:cNvSpPr txBox="1"/>
          <p:nvPr/>
        </p:nvSpPr>
        <p:spPr>
          <a:xfrm>
            <a:off x="7939419" y="3908140"/>
            <a:ext cx="3414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$21.3 Million</a:t>
            </a:r>
          </a:p>
        </p:txBody>
      </p:sp>
    </p:spTree>
    <p:extLst>
      <p:ext uri="{BB962C8B-B14F-4D97-AF65-F5344CB8AC3E}">
        <p14:creationId xmlns:p14="http://schemas.microsoft.com/office/powerpoint/2010/main" val="24828719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0D490-C100-D59F-1BFB-4E89C66C3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2332094-ECA4-3408-65D1-7251DCBE2EFA}"/>
              </a:ext>
            </a:extLst>
          </p:cNvPr>
          <p:cNvGrpSpPr/>
          <p:nvPr/>
        </p:nvGrpSpPr>
        <p:grpSpPr>
          <a:xfrm>
            <a:off x="62947" y="1063309"/>
            <a:ext cx="4640859" cy="5312538"/>
            <a:chOff x="-151222" y="0"/>
            <a:chExt cx="5043631" cy="7162810"/>
          </a:xfrm>
        </p:grpSpPr>
        <p:sp>
          <p:nvSpPr>
            <p:cNvPr id="31" name="Flowchart: Data 30">
              <a:extLst>
                <a:ext uri="{FF2B5EF4-FFF2-40B4-BE49-F238E27FC236}">
                  <a16:creationId xmlns:a16="http://schemas.microsoft.com/office/drawing/2014/main" id="{394197DC-71D5-384B-9631-09EB1C2D055A}"/>
                </a:ext>
              </a:extLst>
            </p:cNvPr>
            <p:cNvSpPr/>
            <p:nvPr/>
          </p:nvSpPr>
          <p:spPr>
            <a:xfrm flipH="1" flipV="1">
              <a:off x="226891" y="304810"/>
              <a:ext cx="4665518" cy="6858000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lowchart: Data 31">
              <a:extLst>
                <a:ext uri="{FF2B5EF4-FFF2-40B4-BE49-F238E27FC236}">
                  <a16:creationId xmlns:a16="http://schemas.microsoft.com/office/drawing/2014/main" id="{098C14BB-C379-40E9-EF80-7F9B6418A8DE}"/>
                </a:ext>
              </a:extLst>
            </p:cNvPr>
            <p:cNvSpPr/>
            <p:nvPr/>
          </p:nvSpPr>
          <p:spPr>
            <a:xfrm flipH="1" flipV="1">
              <a:off x="-151222" y="0"/>
              <a:ext cx="4665518" cy="6858000"/>
            </a:xfrm>
            <a:prstGeom prst="flowChartInputOutp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D28826B-6CED-F902-0CD9-714C062AF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436"/>
            <a:ext cx="3230880" cy="3368097"/>
          </a:xfrm>
        </p:spPr>
        <p:txBody>
          <a:bodyPr>
            <a:normAutofit/>
          </a:bodyPr>
          <a:lstStyle/>
          <a:p>
            <a:r>
              <a:rPr lang="en-US" sz="8800" b="1">
                <a:ln w="38100"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I93</a:t>
            </a:r>
            <a:r>
              <a:rPr lang="en-US" b="1">
                <a:solidFill>
                  <a:schemeClr val="accent2"/>
                </a:solidFill>
              </a:rPr>
              <a:t> </a:t>
            </a:r>
            <a:r>
              <a:rPr lang="en-US" sz="3200" b="1">
                <a:solidFill>
                  <a:schemeClr val="accent2"/>
                </a:solidFill>
              </a:rPr>
              <a:t>Breckenridge County</a:t>
            </a:r>
            <a:br>
              <a:rPr lang="en-US" sz="3200" b="1">
                <a:solidFill>
                  <a:schemeClr val="accent2"/>
                </a:solidFill>
              </a:rPr>
            </a:br>
            <a:r>
              <a:rPr lang="en-US" sz="2000" b="1">
                <a:solidFill>
                  <a:schemeClr val="accent2"/>
                </a:solidFill>
              </a:rPr>
              <a:t>(Kentucky Basic)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8F56DA-BD58-3DCC-D603-E1E2AB250A99}"/>
              </a:ext>
            </a:extLst>
          </p:cNvPr>
          <p:cNvSpPr txBox="1"/>
          <p:nvPr/>
        </p:nvSpPr>
        <p:spPr>
          <a:xfrm>
            <a:off x="7739656" y="6012090"/>
            <a:ext cx="37380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BUSINESS REVENUES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F5FEA6-879B-2A8F-0372-6BC49EED3904}"/>
              </a:ext>
            </a:extLst>
          </p:cNvPr>
          <p:cNvSpPr txBox="1"/>
          <p:nvPr/>
        </p:nvSpPr>
        <p:spPr>
          <a:xfrm>
            <a:off x="5054296" y="5974131"/>
            <a:ext cx="16508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2A9AD7-AA8E-D631-A01F-68605FBDB244}"/>
              </a:ext>
            </a:extLst>
          </p:cNvPr>
          <p:cNvSpPr txBox="1"/>
          <p:nvPr/>
        </p:nvSpPr>
        <p:spPr>
          <a:xfrm>
            <a:off x="8779251" y="2999557"/>
            <a:ext cx="1658851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ADDED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4630BC-2927-AA4A-6512-FC37F50F32F6}"/>
              </a:ext>
            </a:extLst>
          </p:cNvPr>
          <p:cNvSpPr txBox="1"/>
          <p:nvPr/>
        </p:nvSpPr>
        <p:spPr>
          <a:xfrm>
            <a:off x="5032735" y="2940516"/>
            <a:ext cx="169393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875A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JOBS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532A4936-9A60-2B7F-D6B5-055B8831F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2419" y="1831554"/>
            <a:ext cx="1374567" cy="112464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ADD7A1-EB12-7F5A-E5A6-D0B937AC6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2419" y="4801693"/>
            <a:ext cx="1374567" cy="11246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674720B6-793B-B7FA-0978-707ED916BB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1393" y="1852636"/>
            <a:ext cx="1374567" cy="112464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6C914CA-ACCC-A24E-6FF4-31EA4CF3D5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1393" y="4801693"/>
            <a:ext cx="1374567" cy="112464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1E7F9F8-C699-6B41-B907-F35E722BF7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031" y="2114531"/>
            <a:ext cx="725343" cy="70336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1FAE6F6F-C1FF-E810-614F-C0456810B7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7012" y="5029153"/>
            <a:ext cx="745380" cy="8175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D1CC3ECA-68F9-87AD-15B4-0967FDF924E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14247" y="2264777"/>
            <a:ext cx="788858" cy="53363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E91D8C0-6DDB-A953-F958-DAB1E3265A6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02123" y="5117394"/>
            <a:ext cx="813107" cy="7275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15A3910-8385-4AED-4A5A-12DFB6276C23}"/>
              </a:ext>
            </a:extLst>
          </p:cNvPr>
          <p:cNvSpPr txBox="1"/>
          <p:nvPr/>
        </p:nvSpPr>
        <p:spPr>
          <a:xfrm>
            <a:off x="4784272" y="1012062"/>
            <a:ext cx="219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000" b="1">
                <a:solidFill>
                  <a:schemeClr val="accent5"/>
                </a:solidFill>
              </a:rPr>
              <a:t>16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3BE8A9-C9F0-EDBC-3F15-A0EB0C9E0E2A}"/>
              </a:ext>
            </a:extLst>
          </p:cNvPr>
          <p:cNvSpPr txBox="1"/>
          <p:nvPr/>
        </p:nvSpPr>
        <p:spPr>
          <a:xfrm>
            <a:off x="4334341" y="3908140"/>
            <a:ext cx="309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$686,000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8463970-248B-BD0B-7C2D-5EC31CC74A34}"/>
              </a:ext>
            </a:extLst>
          </p:cNvPr>
          <p:cNvSpPr txBox="1"/>
          <p:nvPr/>
        </p:nvSpPr>
        <p:spPr>
          <a:xfrm>
            <a:off x="7871941" y="1034382"/>
            <a:ext cx="347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$1</a:t>
            </a:r>
            <a:r>
              <a:rPr lang="en-US" sz="4000" b="1">
                <a:solidFill>
                  <a:srgbClr val="006600"/>
                </a:solidFill>
                <a:latin typeface="+mj-lt"/>
              </a:rPr>
              <a:t>.3 Million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3AFBF9C-133E-F081-FF25-1F215B4CE776}"/>
              </a:ext>
            </a:extLst>
          </p:cNvPr>
          <p:cNvSpPr txBox="1"/>
          <p:nvPr/>
        </p:nvSpPr>
        <p:spPr>
          <a:xfrm>
            <a:off x="7939419" y="3908140"/>
            <a:ext cx="3414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$2.3 Million</a:t>
            </a:r>
          </a:p>
        </p:txBody>
      </p:sp>
    </p:spTree>
    <p:extLst>
      <p:ext uri="{BB962C8B-B14F-4D97-AF65-F5344CB8AC3E}">
        <p14:creationId xmlns:p14="http://schemas.microsoft.com/office/powerpoint/2010/main" val="3177406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268A3-CC62-C71C-032D-1919608FD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CBE5FA9-DEB6-8693-A503-7DC6EA5C91D9}"/>
              </a:ext>
            </a:extLst>
          </p:cNvPr>
          <p:cNvGrpSpPr/>
          <p:nvPr/>
        </p:nvGrpSpPr>
        <p:grpSpPr>
          <a:xfrm>
            <a:off x="62947" y="1063309"/>
            <a:ext cx="4640859" cy="5312538"/>
            <a:chOff x="-151222" y="0"/>
            <a:chExt cx="5043631" cy="7162810"/>
          </a:xfrm>
        </p:grpSpPr>
        <p:sp>
          <p:nvSpPr>
            <p:cNvPr id="31" name="Flowchart: Data 30">
              <a:extLst>
                <a:ext uri="{FF2B5EF4-FFF2-40B4-BE49-F238E27FC236}">
                  <a16:creationId xmlns:a16="http://schemas.microsoft.com/office/drawing/2014/main" id="{4545AE80-D64D-FD14-4446-223D7E7D4706}"/>
                </a:ext>
              </a:extLst>
            </p:cNvPr>
            <p:cNvSpPr/>
            <p:nvPr/>
          </p:nvSpPr>
          <p:spPr>
            <a:xfrm flipH="1" flipV="1">
              <a:off x="226891" y="304810"/>
              <a:ext cx="4665518" cy="6858000"/>
            </a:xfrm>
            <a:prstGeom prst="flowChartInputOutpu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" name="Flowchart: Data 31">
              <a:extLst>
                <a:ext uri="{FF2B5EF4-FFF2-40B4-BE49-F238E27FC236}">
                  <a16:creationId xmlns:a16="http://schemas.microsoft.com/office/drawing/2014/main" id="{DEE02189-6E45-768C-C5A0-3AB21FB7C698}"/>
                </a:ext>
              </a:extLst>
            </p:cNvPr>
            <p:cNvSpPr/>
            <p:nvPr/>
          </p:nvSpPr>
          <p:spPr>
            <a:xfrm flipH="1" flipV="1">
              <a:off x="-151222" y="0"/>
              <a:ext cx="4665518" cy="6858000"/>
            </a:xfrm>
            <a:prstGeom prst="flowChartInputOutpu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B1D3192-1F24-D6DF-8069-ED8B3B4A1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57436"/>
            <a:ext cx="3230880" cy="3368097"/>
          </a:xfrm>
        </p:spPr>
        <p:txBody>
          <a:bodyPr>
            <a:normAutofit fontScale="90000"/>
          </a:bodyPr>
          <a:lstStyle/>
          <a:p>
            <a:r>
              <a:rPr lang="en-US" sz="8800" b="1">
                <a:ln w="38100">
                  <a:solidFill>
                    <a:schemeClr val="accent2"/>
                  </a:solidFill>
                </a:ln>
                <a:solidFill>
                  <a:schemeClr val="bg1"/>
                </a:solidFill>
              </a:rPr>
              <a:t>I96</a:t>
            </a:r>
            <a:r>
              <a:rPr lang="en-US" b="1">
                <a:solidFill>
                  <a:schemeClr val="accent2"/>
                </a:solidFill>
              </a:rPr>
              <a:t> Columbia Adair County</a:t>
            </a:r>
            <a:br>
              <a:rPr lang="en-US" b="1">
                <a:solidFill>
                  <a:schemeClr val="accent2"/>
                </a:solidFill>
              </a:rPr>
            </a:br>
            <a:r>
              <a:rPr lang="en-US" sz="2200" b="1">
                <a:solidFill>
                  <a:schemeClr val="accent2"/>
                </a:solidFill>
              </a:rPr>
              <a:t>(Kentucky Unclassified)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C18DBDD-FDCA-B7A5-8CEF-D3AC53F6745B}"/>
              </a:ext>
            </a:extLst>
          </p:cNvPr>
          <p:cNvSpPr txBox="1"/>
          <p:nvPr/>
        </p:nvSpPr>
        <p:spPr>
          <a:xfrm>
            <a:off x="7739656" y="6012090"/>
            <a:ext cx="3738040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BUSINESS REVENUES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FD7F9D-D983-EAD4-EC26-E4C595E6F413}"/>
              </a:ext>
            </a:extLst>
          </p:cNvPr>
          <p:cNvSpPr txBox="1"/>
          <p:nvPr/>
        </p:nvSpPr>
        <p:spPr>
          <a:xfrm>
            <a:off x="5054296" y="5974131"/>
            <a:ext cx="1650813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892D1-F375-28AF-B76D-AF31F9E22335}"/>
              </a:ext>
            </a:extLst>
          </p:cNvPr>
          <p:cNvSpPr txBox="1"/>
          <p:nvPr/>
        </p:nvSpPr>
        <p:spPr>
          <a:xfrm>
            <a:off x="8779251" y="2999557"/>
            <a:ext cx="1658851" cy="896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VALUE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ADDED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020956-5631-AEA7-6074-C89C810CD794}"/>
              </a:ext>
            </a:extLst>
          </p:cNvPr>
          <p:cNvSpPr txBox="1"/>
          <p:nvPr/>
        </p:nvSpPr>
        <p:spPr>
          <a:xfrm>
            <a:off x="5032735" y="2940516"/>
            <a:ext cx="1693934" cy="486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2875A3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JOBS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1B137A93-BF59-2656-BA8E-FB5C44BA4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2419" y="1831554"/>
            <a:ext cx="1374567" cy="1124646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9E9B65D7-6281-0596-A4F1-3E1335659D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92419" y="4801693"/>
            <a:ext cx="1374567" cy="1124646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3456C05-A020-C316-953A-DCF6ED6A27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21393" y="1852636"/>
            <a:ext cx="1374567" cy="112464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3D53397-1249-6CCD-51FF-E42C1AE8B4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21393" y="4801693"/>
            <a:ext cx="1374567" cy="1124646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1E84177A-DCC4-4F5F-A4BF-6DE2FEEA94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17031" y="2114531"/>
            <a:ext cx="725343" cy="703362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CAA52357-EC15-4739-10A8-06C1B49FC84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07012" y="5029153"/>
            <a:ext cx="745380" cy="817513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CA67990C-BEC1-0C39-84F8-8C07B758D18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14247" y="2264777"/>
            <a:ext cx="788858" cy="533639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7E464470-42B9-7C59-AC5A-8330106054D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02123" y="5117394"/>
            <a:ext cx="813107" cy="72751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526D88C-AC59-8D5F-21B0-8694CD9509E3}"/>
              </a:ext>
            </a:extLst>
          </p:cNvPr>
          <p:cNvSpPr txBox="1"/>
          <p:nvPr/>
        </p:nvSpPr>
        <p:spPr>
          <a:xfrm>
            <a:off x="4784272" y="1012062"/>
            <a:ext cx="2190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en-US" sz="4000" b="1">
                <a:solidFill>
                  <a:schemeClr val="accent5"/>
                </a:solidFill>
              </a:rPr>
              <a:t>5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5444AEE-CEE6-DA6B-9CE6-138CCD7E3050}"/>
              </a:ext>
            </a:extLst>
          </p:cNvPr>
          <p:cNvSpPr txBox="1"/>
          <p:nvPr/>
        </p:nvSpPr>
        <p:spPr>
          <a:xfrm>
            <a:off x="4334341" y="3908140"/>
            <a:ext cx="30907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$243,000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1AE712-AAF6-5C42-A5AD-251A555DE8F8}"/>
              </a:ext>
            </a:extLst>
          </p:cNvPr>
          <p:cNvSpPr txBox="1"/>
          <p:nvPr/>
        </p:nvSpPr>
        <p:spPr>
          <a:xfrm>
            <a:off x="7871941" y="1034382"/>
            <a:ext cx="3473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$412,000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E1F9A6E-7767-0B9F-EE03-2C95B1784115}"/>
              </a:ext>
            </a:extLst>
          </p:cNvPr>
          <p:cNvSpPr txBox="1"/>
          <p:nvPr/>
        </p:nvSpPr>
        <p:spPr>
          <a:xfrm>
            <a:off x="7939419" y="3908140"/>
            <a:ext cx="34143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$842,000</a:t>
            </a:r>
          </a:p>
        </p:txBody>
      </p:sp>
    </p:spTree>
    <p:extLst>
      <p:ext uri="{BB962C8B-B14F-4D97-AF65-F5344CB8AC3E}">
        <p14:creationId xmlns:p14="http://schemas.microsoft.com/office/powerpoint/2010/main" val="37260091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F60451-370A-BB5C-4258-FAFDFEB09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5A578-F0C5-5CC8-115F-66A8529E8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47" y="2518452"/>
            <a:ext cx="3608836" cy="2091438"/>
          </a:xfrm>
        </p:spPr>
        <p:txBody>
          <a:bodyPr>
            <a:normAutofit/>
          </a:bodyPr>
          <a:lstStyle/>
          <a:p>
            <a:r>
              <a:rPr lang="en-US" sz="4000" b="1"/>
              <a:t>Commercial Service</a:t>
            </a:r>
            <a:br>
              <a:rPr lang="en-US" sz="4000" b="1"/>
            </a:br>
            <a:r>
              <a:rPr lang="en-US" sz="4000" b="1"/>
              <a:t>Impacts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BD2925F-1B68-1268-3AA8-02CC6DC24656}"/>
              </a:ext>
            </a:extLst>
          </p:cNvPr>
          <p:cNvSpPr/>
          <p:nvPr/>
        </p:nvSpPr>
        <p:spPr>
          <a:xfrm>
            <a:off x="5039810" y="1403435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AC0C76-7BF6-512D-D592-5482570901E1}"/>
              </a:ext>
            </a:extLst>
          </p:cNvPr>
          <p:cNvSpPr txBox="1"/>
          <p:nvPr/>
        </p:nvSpPr>
        <p:spPr>
          <a:xfrm>
            <a:off x="5545850" y="1308987"/>
            <a:ext cx="1147507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89,000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96D322E-3270-C99E-67BA-FAA04E5F4945}"/>
              </a:ext>
            </a:extLst>
          </p:cNvPr>
          <p:cNvSpPr/>
          <p:nvPr/>
        </p:nvSpPr>
        <p:spPr>
          <a:xfrm>
            <a:off x="8288048" y="1383699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E5F7264-153E-9698-76F8-C5B125B31309}"/>
              </a:ext>
            </a:extLst>
          </p:cNvPr>
          <p:cNvGrpSpPr/>
          <p:nvPr/>
        </p:nvGrpSpPr>
        <p:grpSpPr>
          <a:xfrm>
            <a:off x="7032863" y="904976"/>
            <a:ext cx="1414119" cy="1476490"/>
            <a:chOff x="4732484" y="1690688"/>
            <a:chExt cx="2093187" cy="21855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855B2A-E05C-71C8-D33B-4490AD4AFE25}"/>
                </a:ext>
              </a:extLst>
            </p:cNvPr>
            <p:cNvSpPr txBox="1"/>
            <p:nvPr/>
          </p:nvSpPr>
          <p:spPr>
            <a:xfrm>
              <a:off x="4732484" y="3177649"/>
              <a:ext cx="2093187" cy="69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JOBS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FF33836E-0788-9FEE-1316-2927004C4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29804" y="1690688"/>
              <a:ext cx="1698546" cy="138972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9C1295B-FACB-48E8-111B-F4759AAB9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9642" y="2040361"/>
              <a:ext cx="896303" cy="86914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3DB8E4-1D40-7505-E39F-4067EBC31BC9}"/>
              </a:ext>
            </a:extLst>
          </p:cNvPr>
          <p:cNvSpPr txBox="1"/>
          <p:nvPr/>
        </p:nvSpPr>
        <p:spPr>
          <a:xfrm>
            <a:off x="8663394" y="1285414"/>
            <a:ext cx="1414119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133,000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1BE900C-5DC6-223E-2442-747177025898}"/>
              </a:ext>
            </a:extLst>
          </p:cNvPr>
          <p:cNvGrpSpPr/>
          <p:nvPr/>
        </p:nvGrpSpPr>
        <p:grpSpPr>
          <a:xfrm>
            <a:off x="7032863" y="2287547"/>
            <a:ext cx="1612143" cy="471925"/>
            <a:chOff x="5415475" y="3215764"/>
            <a:chExt cx="1816446" cy="531730"/>
          </a:xfrm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20B04D58-82BE-BEE4-435A-52666D85C533}"/>
                </a:ext>
              </a:extLst>
            </p:cNvPr>
            <p:cNvSpPr/>
            <p:nvPr/>
          </p:nvSpPr>
          <p:spPr>
            <a:xfrm>
              <a:off x="5415475" y="3289511"/>
              <a:ext cx="443880" cy="382654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5A3AAB-3C5A-A7B3-1DF7-C0E6C6DD1464}"/>
                </a:ext>
              </a:extLst>
            </p:cNvPr>
            <p:cNvSpPr txBox="1"/>
            <p:nvPr/>
          </p:nvSpPr>
          <p:spPr>
            <a:xfrm>
              <a:off x="5574298" y="3215764"/>
              <a:ext cx="1657623" cy="53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3200"/>
                </a:lnSpc>
                <a:defRPr/>
              </a:pPr>
              <a:r>
                <a:rPr lang="en-US" sz="2000" b="1" kern="0">
                  <a:solidFill>
                    <a:srgbClr val="00B050"/>
                  </a:solidFill>
                  <a:latin typeface="+mj-lt"/>
                </a:rPr>
                <a:t>44,000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D07D12A-84D2-46BC-45FD-3347504B4280}"/>
              </a:ext>
            </a:extLst>
          </p:cNvPr>
          <p:cNvSpPr txBox="1"/>
          <p:nvPr/>
        </p:nvSpPr>
        <p:spPr>
          <a:xfrm>
            <a:off x="6834539" y="3926058"/>
            <a:ext cx="181046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CDCC17-EF79-0994-8D88-7590DE672DDA}"/>
              </a:ext>
            </a:extLst>
          </p:cNvPr>
          <p:cNvGrpSpPr/>
          <p:nvPr/>
        </p:nvGrpSpPr>
        <p:grpSpPr>
          <a:xfrm>
            <a:off x="6757031" y="4279410"/>
            <a:ext cx="2306505" cy="471925"/>
            <a:chOff x="4959674" y="5492749"/>
            <a:chExt cx="2598802" cy="5317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663D8F2-C59D-9208-0FE1-C28F7C38C0FC}"/>
                </a:ext>
              </a:extLst>
            </p:cNvPr>
            <p:cNvSpPr txBox="1"/>
            <p:nvPr/>
          </p:nvSpPr>
          <p:spPr>
            <a:xfrm>
              <a:off x="5226894" y="5492749"/>
              <a:ext cx="2331582" cy="531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3200"/>
                </a:lnSpc>
                <a:defRPr/>
              </a:pPr>
              <a:r>
                <a:rPr lang="en-US" sz="2000" b="1" kern="0">
                  <a:solidFill>
                    <a:srgbClr val="00B050"/>
                  </a:solidFill>
                  <a:latin typeface="+mj-lt"/>
                </a:rPr>
                <a:t>$3. 1 Billion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A4948D4B-EC5A-04A6-6AEB-7D197B40B985}"/>
                </a:ext>
              </a:extLst>
            </p:cNvPr>
            <p:cNvSpPr/>
            <p:nvPr/>
          </p:nvSpPr>
          <p:spPr>
            <a:xfrm>
              <a:off x="4959674" y="5573538"/>
              <a:ext cx="443880" cy="382655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bg1"/>
                </a:solidFill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9AE2861-B7EA-EAF3-43C2-C5775FA0CAD7}"/>
              </a:ext>
            </a:extLst>
          </p:cNvPr>
          <p:cNvSpPr/>
          <p:nvPr/>
        </p:nvSpPr>
        <p:spPr>
          <a:xfrm>
            <a:off x="5061173" y="3337222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757033-C043-3AA3-9697-DA4370BCE23F}"/>
              </a:ext>
            </a:extLst>
          </p:cNvPr>
          <p:cNvSpPr txBox="1"/>
          <p:nvPr/>
        </p:nvSpPr>
        <p:spPr>
          <a:xfrm>
            <a:off x="5020242" y="3252602"/>
            <a:ext cx="2198722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</a:rPr>
              <a:t>$6 Billion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2C6DE55F-AEAD-51E4-C3FD-ABEB69E0610C}"/>
              </a:ext>
            </a:extLst>
          </p:cNvPr>
          <p:cNvSpPr/>
          <p:nvPr/>
        </p:nvSpPr>
        <p:spPr>
          <a:xfrm>
            <a:off x="8276246" y="3317485"/>
            <a:ext cx="2146875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6C06EB-F9E8-A1BC-60F1-DA03CE1064DD}"/>
              </a:ext>
            </a:extLst>
          </p:cNvPr>
          <p:cNvGrpSpPr/>
          <p:nvPr/>
        </p:nvGrpSpPr>
        <p:grpSpPr>
          <a:xfrm>
            <a:off x="7154159" y="2881616"/>
            <a:ext cx="1162689" cy="951294"/>
            <a:chOff x="4209655" y="3213742"/>
            <a:chExt cx="1698546" cy="138972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E1A0850-AE13-A2D9-0CAD-A0FA6502A3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9655" y="3213742"/>
              <a:ext cx="1698546" cy="138972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353E1373-DA03-9408-867C-B64F66825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75908" y="3494813"/>
              <a:ext cx="921063" cy="101019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77AE710-EF0A-CFE0-1FD0-3B9F7B2C49DF}"/>
              </a:ext>
            </a:extLst>
          </p:cNvPr>
          <p:cNvSpPr txBox="1"/>
          <p:nvPr/>
        </p:nvSpPr>
        <p:spPr>
          <a:xfrm>
            <a:off x="8198516" y="3240105"/>
            <a:ext cx="2343874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$ 9.1 Billion </a:t>
            </a:r>
          </a:p>
          <a:p>
            <a:pPr lvl="0" algn="ctr">
              <a:lnSpc>
                <a:spcPts val="3200"/>
              </a:lnSpc>
              <a:defRPr/>
            </a:pP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7E96A6-A2C3-C585-CD59-9B6BE7BB929B}"/>
              </a:ext>
            </a:extLst>
          </p:cNvPr>
          <p:cNvSpPr txBox="1"/>
          <p:nvPr/>
        </p:nvSpPr>
        <p:spPr>
          <a:xfrm>
            <a:off x="5545850" y="898793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1EF87FE-7756-975F-5984-2CE36D591607}"/>
              </a:ext>
            </a:extLst>
          </p:cNvPr>
          <p:cNvSpPr txBox="1"/>
          <p:nvPr/>
        </p:nvSpPr>
        <p:spPr>
          <a:xfrm>
            <a:off x="8796700" y="906947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6CF21FA-DB78-BD1E-2665-7331ECEF9C08}"/>
              </a:ext>
            </a:extLst>
          </p:cNvPr>
          <p:cNvSpPr txBox="1"/>
          <p:nvPr/>
        </p:nvSpPr>
        <p:spPr>
          <a:xfrm>
            <a:off x="6616401" y="5621870"/>
            <a:ext cx="2272323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OUTPUT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964704A-2F12-12A9-8268-45819A7A648F}"/>
              </a:ext>
            </a:extLst>
          </p:cNvPr>
          <p:cNvSpPr/>
          <p:nvPr/>
        </p:nvSpPr>
        <p:spPr>
          <a:xfrm>
            <a:off x="5024983" y="5228074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6A803F5-6539-1D32-5D1E-11F5F92A41C5}"/>
              </a:ext>
            </a:extLst>
          </p:cNvPr>
          <p:cNvSpPr txBox="1"/>
          <p:nvPr/>
        </p:nvSpPr>
        <p:spPr>
          <a:xfrm>
            <a:off x="4948053" y="5130749"/>
            <a:ext cx="2343101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b="1" kern="0">
                <a:solidFill>
                  <a:schemeClr val="bg1"/>
                </a:solidFill>
                <a:latin typeface="+mj-lt"/>
              </a:rPr>
              <a:t>$18.5 Billion</a:t>
            </a: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15C28CE-765C-5F43-CF69-012BB9E6BD10}"/>
              </a:ext>
            </a:extLst>
          </p:cNvPr>
          <p:cNvSpPr/>
          <p:nvPr/>
        </p:nvSpPr>
        <p:spPr>
          <a:xfrm>
            <a:off x="8317388" y="5188482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58582F6-ADD6-BD8A-34EE-FDA34847E5FE}"/>
              </a:ext>
            </a:extLst>
          </p:cNvPr>
          <p:cNvSpPr txBox="1"/>
          <p:nvPr/>
        </p:nvSpPr>
        <p:spPr>
          <a:xfrm>
            <a:off x="8321312" y="5104687"/>
            <a:ext cx="2098283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b="1" kern="0">
                <a:solidFill>
                  <a:schemeClr val="bg1"/>
                </a:solidFill>
                <a:latin typeface="+mj-lt"/>
              </a:rPr>
              <a:t>$25.6 Billion</a:t>
            </a:r>
            <a:endParaRPr kumimoji="0" lang="en-US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BD5B1A9-CD85-CAB3-F469-1564923D94B5}"/>
              </a:ext>
            </a:extLst>
          </p:cNvPr>
          <p:cNvGrpSpPr/>
          <p:nvPr/>
        </p:nvGrpSpPr>
        <p:grpSpPr>
          <a:xfrm>
            <a:off x="7150983" y="4739456"/>
            <a:ext cx="1162689" cy="951291"/>
            <a:chOff x="3613694" y="5073465"/>
            <a:chExt cx="1698546" cy="138972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28EDC4C8-B079-82EC-8807-A6595C883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13694" y="5073465"/>
              <a:ext cx="1698546" cy="138972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9DDA5723-6B4D-32F1-59B1-543D73D79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65021" y="5463575"/>
              <a:ext cx="1004753" cy="898989"/>
            </a:xfrm>
            <a:prstGeom prst="rect">
              <a:avLst/>
            </a:prstGeom>
          </p:spPr>
        </p:pic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43A01403-0F0A-8511-8FF0-B7753CE5B665}"/>
              </a:ext>
            </a:extLst>
          </p:cNvPr>
          <p:cNvSpPr txBox="1"/>
          <p:nvPr/>
        </p:nvSpPr>
        <p:spPr>
          <a:xfrm>
            <a:off x="6994192" y="6020490"/>
            <a:ext cx="2035158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$7.1 Billion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DC285709-5207-517E-E755-BC5A8929EEBC}"/>
              </a:ext>
            </a:extLst>
          </p:cNvPr>
          <p:cNvSpPr/>
          <p:nvPr/>
        </p:nvSpPr>
        <p:spPr>
          <a:xfrm>
            <a:off x="6757027" y="6092191"/>
            <a:ext cx="393955" cy="33961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83C58E-6642-78A3-3BA4-ACBC18E7781C}"/>
              </a:ext>
            </a:extLst>
          </p:cNvPr>
          <p:cNvSpPr txBox="1"/>
          <p:nvPr/>
        </p:nvSpPr>
        <p:spPr>
          <a:xfrm>
            <a:off x="5545850" y="2845554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CD82D2-A7BE-28B1-8C8E-90EBA04783A9}"/>
              </a:ext>
            </a:extLst>
          </p:cNvPr>
          <p:cNvSpPr txBox="1"/>
          <p:nvPr/>
        </p:nvSpPr>
        <p:spPr>
          <a:xfrm>
            <a:off x="8796700" y="2845554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9A29F3-3E09-BE30-7DD0-6D74FEC49337}"/>
              </a:ext>
            </a:extLst>
          </p:cNvPr>
          <p:cNvSpPr txBox="1"/>
          <p:nvPr/>
        </p:nvSpPr>
        <p:spPr>
          <a:xfrm>
            <a:off x="5545850" y="4725912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F95AF8C-4795-D617-32FC-76BD2FB4A781}"/>
              </a:ext>
            </a:extLst>
          </p:cNvPr>
          <p:cNvSpPr txBox="1"/>
          <p:nvPr/>
        </p:nvSpPr>
        <p:spPr>
          <a:xfrm>
            <a:off x="8796700" y="4725912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E9E80144-AB40-B0B2-883F-18B018F7203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435100" cy="3352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5100">
                  <a:extLst>
                    <a:ext uri="{9D8B030D-6E8A-4147-A177-3AD203B41FA5}">
                      <a16:colId xmlns:a16="http://schemas.microsoft.com/office/drawing/2014/main" val="569619518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100" u="none" strike="noStrike">
                          <a:effectLst/>
                        </a:rPr>
                        <a:t>                 9,102,736,269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846431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415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57AC7-AB87-4076-9B81-0E40310EF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E6A2-9A5B-1277-28DB-757C5B30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812" y="2522800"/>
            <a:ext cx="3608836" cy="2091438"/>
          </a:xfrm>
        </p:spPr>
        <p:txBody>
          <a:bodyPr>
            <a:normAutofit fontScale="90000"/>
          </a:bodyPr>
          <a:lstStyle/>
          <a:p>
            <a:r>
              <a:rPr lang="en-US" sz="4000" b="1"/>
              <a:t>Total Economic Impact Changes from 2022 KTC Study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6817F1-0089-2F52-F6A1-ECB64648A657}"/>
              </a:ext>
            </a:extLst>
          </p:cNvPr>
          <p:cNvSpPr/>
          <p:nvPr/>
        </p:nvSpPr>
        <p:spPr>
          <a:xfrm>
            <a:off x="5039810" y="1403435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A28B57-FD3A-AC9C-2CB7-29B4E9C4A12F}"/>
              </a:ext>
            </a:extLst>
          </p:cNvPr>
          <p:cNvSpPr txBox="1"/>
          <p:nvPr/>
        </p:nvSpPr>
        <p:spPr>
          <a:xfrm>
            <a:off x="5545850" y="1308987"/>
            <a:ext cx="1147507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95,000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2A5B724-5AB8-2B6B-FD8D-B7EE47456400}"/>
              </a:ext>
            </a:extLst>
          </p:cNvPr>
          <p:cNvSpPr/>
          <p:nvPr/>
        </p:nvSpPr>
        <p:spPr>
          <a:xfrm>
            <a:off x="8288048" y="1383699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69E9A0-EECA-CBF3-5C27-36EB227FE64A}"/>
              </a:ext>
            </a:extLst>
          </p:cNvPr>
          <p:cNvGrpSpPr/>
          <p:nvPr/>
        </p:nvGrpSpPr>
        <p:grpSpPr>
          <a:xfrm>
            <a:off x="7032863" y="904976"/>
            <a:ext cx="1414119" cy="1476490"/>
            <a:chOff x="4732484" y="1690688"/>
            <a:chExt cx="2093187" cy="218550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C9E7749-46A9-0969-4728-4BE1410984A8}"/>
                </a:ext>
              </a:extLst>
            </p:cNvPr>
            <p:cNvSpPr txBox="1"/>
            <p:nvPr/>
          </p:nvSpPr>
          <p:spPr>
            <a:xfrm>
              <a:off x="4732484" y="3177649"/>
              <a:ext cx="2093187" cy="6985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2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JOBS</a:t>
              </a: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D47B280-B95B-5317-4ED9-35855247E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29804" y="1690688"/>
              <a:ext cx="1698546" cy="138972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B921E70-4050-C203-4D5B-9E9E67D16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349642" y="2040361"/>
              <a:ext cx="896303" cy="869142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0A92DAD-9AD8-384B-28F8-E75B478B02DF}"/>
              </a:ext>
            </a:extLst>
          </p:cNvPr>
          <p:cNvSpPr txBox="1"/>
          <p:nvPr/>
        </p:nvSpPr>
        <p:spPr>
          <a:xfrm>
            <a:off x="8663394" y="1285414"/>
            <a:ext cx="1414119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138,000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481892-98B2-84ED-F77A-2931BA2B894D}"/>
              </a:ext>
            </a:extLst>
          </p:cNvPr>
          <p:cNvSpPr txBox="1"/>
          <p:nvPr/>
        </p:nvSpPr>
        <p:spPr>
          <a:xfrm>
            <a:off x="6834539" y="3926058"/>
            <a:ext cx="181046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PAYROLL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C255AD19-C9ED-9FA0-215B-7B9350825792}"/>
              </a:ext>
            </a:extLst>
          </p:cNvPr>
          <p:cNvSpPr/>
          <p:nvPr/>
        </p:nvSpPr>
        <p:spPr>
          <a:xfrm>
            <a:off x="5061173" y="3337222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C079A4-27C9-E7F2-72E2-25BF800AE617}"/>
              </a:ext>
            </a:extLst>
          </p:cNvPr>
          <p:cNvSpPr txBox="1"/>
          <p:nvPr/>
        </p:nvSpPr>
        <p:spPr>
          <a:xfrm>
            <a:off x="5020242" y="3252602"/>
            <a:ext cx="2198722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</a:rPr>
              <a:t>$6.4 Billion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0F9762A-9483-F383-683C-349F93B08658}"/>
              </a:ext>
            </a:extLst>
          </p:cNvPr>
          <p:cNvSpPr/>
          <p:nvPr/>
        </p:nvSpPr>
        <p:spPr>
          <a:xfrm>
            <a:off x="8276246" y="3317485"/>
            <a:ext cx="2146875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bg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B0E0F1-11F8-522D-243D-856792678CEC}"/>
              </a:ext>
            </a:extLst>
          </p:cNvPr>
          <p:cNvGrpSpPr/>
          <p:nvPr/>
        </p:nvGrpSpPr>
        <p:grpSpPr>
          <a:xfrm>
            <a:off x="7173823" y="2881616"/>
            <a:ext cx="1162689" cy="951294"/>
            <a:chOff x="4209655" y="3213742"/>
            <a:chExt cx="1698546" cy="1389720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813BDE6A-41B3-B9A4-F422-37F696EE2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09655" y="3213742"/>
              <a:ext cx="1698546" cy="1389720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CE4C552-3085-ED70-AB92-DB823F3D99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575908" y="3494813"/>
              <a:ext cx="921063" cy="1010198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EF92346-49B4-A3D9-FFA3-D9F11E4C6875}"/>
              </a:ext>
            </a:extLst>
          </p:cNvPr>
          <p:cNvSpPr txBox="1"/>
          <p:nvPr/>
        </p:nvSpPr>
        <p:spPr>
          <a:xfrm>
            <a:off x="8247676" y="3240105"/>
            <a:ext cx="2343874" cy="47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bg1"/>
                </a:solidFill>
                <a:latin typeface="+mj-lt"/>
              </a:rPr>
              <a:t>$9.4 Billion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51BCF9-6E9D-1BAE-1FC3-35CDF210C395}"/>
              </a:ext>
            </a:extLst>
          </p:cNvPr>
          <p:cNvSpPr txBox="1"/>
          <p:nvPr/>
        </p:nvSpPr>
        <p:spPr>
          <a:xfrm>
            <a:off x="5545850" y="898793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34061A-9A3E-1195-7BB2-9A71E19112B7}"/>
              </a:ext>
            </a:extLst>
          </p:cNvPr>
          <p:cNvSpPr txBox="1"/>
          <p:nvPr/>
        </p:nvSpPr>
        <p:spPr>
          <a:xfrm>
            <a:off x="8796700" y="906947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3CDD90E-1BC4-2EC6-EFFF-F92F007FD2DA}"/>
              </a:ext>
            </a:extLst>
          </p:cNvPr>
          <p:cNvSpPr txBox="1"/>
          <p:nvPr/>
        </p:nvSpPr>
        <p:spPr>
          <a:xfrm>
            <a:off x="6616401" y="5621870"/>
            <a:ext cx="2272323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OUTPUT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2E1BC16-9C48-9D82-6D11-0FC2E104F167}"/>
              </a:ext>
            </a:extLst>
          </p:cNvPr>
          <p:cNvSpPr/>
          <p:nvPr/>
        </p:nvSpPr>
        <p:spPr>
          <a:xfrm>
            <a:off x="5024983" y="5228074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accent5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ED622A-FE88-79A7-7FE6-0A6A9D40E4D7}"/>
              </a:ext>
            </a:extLst>
          </p:cNvPr>
          <p:cNvSpPr txBox="1"/>
          <p:nvPr/>
        </p:nvSpPr>
        <p:spPr>
          <a:xfrm>
            <a:off x="4948053" y="5130749"/>
            <a:ext cx="2343101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b="1" kern="0">
                <a:solidFill>
                  <a:schemeClr val="bg1"/>
                </a:solidFill>
                <a:latin typeface="+mj-lt"/>
              </a:rPr>
              <a:t>$19.6 Billion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5D1B83E-BD17-DF8A-5D80-88170905B47E}"/>
              </a:ext>
            </a:extLst>
          </p:cNvPr>
          <p:cNvSpPr/>
          <p:nvPr/>
        </p:nvSpPr>
        <p:spPr>
          <a:xfrm>
            <a:off x="8317388" y="5188482"/>
            <a:ext cx="2148840" cy="344688"/>
          </a:xfrm>
          <a:prstGeom prst="roundRect">
            <a:avLst>
              <a:gd name="adj" fmla="val 10959"/>
            </a:avLst>
          </a:prstGeom>
          <a:solidFill>
            <a:schemeClr val="tx2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C836903-D820-4D9D-D824-055941CF9674}"/>
              </a:ext>
            </a:extLst>
          </p:cNvPr>
          <p:cNvSpPr txBox="1"/>
          <p:nvPr/>
        </p:nvSpPr>
        <p:spPr>
          <a:xfrm>
            <a:off x="8276246" y="5107843"/>
            <a:ext cx="2272323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b="1" kern="0">
                <a:solidFill>
                  <a:schemeClr val="bg1"/>
                </a:solidFill>
                <a:latin typeface="+mj-lt"/>
              </a:rPr>
              <a:t>$26.5 Billion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F8722AA-8818-E369-CC7C-11FF2F07CA58}"/>
              </a:ext>
            </a:extLst>
          </p:cNvPr>
          <p:cNvGrpSpPr/>
          <p:nvPr/>
        </p:nvGrpSpPr>
        <p:grpSpPr>
          <a:xfrm>
            <a:off x="7150983" y="4739456"/>
            <a:ext cx="1162689" cy="951291"/>
            <a:chOff x="3613694" y="5073465"/>
            <a:chExt cx="1698546" cy="1389720"/>
          </a:xfrm>
        </p:grpSpPr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70499C1C-2C8B-EF4A-6BC7-F3D05EFF0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613694" y="5073465"/>
              <a:ext cx="1698546" cy="1389720"/>
            </a:xfrm>
            <a:prstGeom prst="rect">
              <a:avLst/>
            </a:prstGeom>
          </p:spPr>
        </p:pic>
        <p:pic>
          <p:nvPicPr>
            <p:cNvPr id="48" name="Graphic 47">
              <a:extLst>
                <a:ext uri="{FF2B5EF4-FFF2-40B4-BE49-F238E27FC236}">
                  <a16:creationId xmlns:a16="http://schemas.microsoft.com/office/drawing/2014/main" id="{EFC23058-15AA-3B2E-1C51-AD9B6A760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965021" y="5463575"/>
              <a:ext cx="1004753" cy="898989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2B353ED-340A-0A35-D5FC-E29AF72AAAE0}"/>
              </a:ext>
            </a:extLst>
          </p:cNvPr>
          <p:cNvSpPr txBox="1"/>
          <p:nvPr/>
        </p:nvSpPr>
        <p:spPr>
          <a:xfrm>
            <a:off x="5545850" y="2845554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1151A8-6443-CBA3-7AF6-B412B3E8025E}"/>
              </a:ext>
            </a:extLst>
          </p:cNvPr>
          <p:cNvSpPr txBox="1"/>
          <p:nvPr/>
        </p:nvSpPr>
        <p:spPr>
          <a:xfrm>
            <a:off x="8796700" y="2845554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833B9-AD57-8415-5B6D-A5366B1B6A1F}"/>
              </a:ext>
            </a:extLst>
          </p:cNvPr>
          <p:cNvSpPr txBox="1"/>
          <p:nvPr/>
        </p:nvSpPr>
        <p:spPr>
          <a:xfrm>
            <a:off x="5545850" y="4725912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chemeClr val="accent1"/>
                </a:solidFill>
                <a:latin typeface="+mj-lt"/>
              </a:rPr>
              <a:t>2022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0C5027-B591-7A27-279F-2C8CE2DEFDFC}"/>
              </a:ext>
            </a:extLst>
          </p:cNvPr>
          <p:cNvSpPr txBox="1"/>
          <p:nvPr/>
        </p:nvSpPr>
        <p:spPr>
          <a:xfrm>
            <a:off x="8796700" y="4725912"/>
            <a:ext cx="1147507" cy="47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ts val="3200"/>
              </a:lnSpc>
              <a:defRPr/>
            </a:pPr>
            <a:r>
              <a:rPr lang="en-US" sz="2000" b="1" kern="0">
                <a:solidFill>
                  <a:srgbClr val="0C3B59"/>
                </a:solidFill>
                <a:latin typeface="+mj-lt"/>
              </a:rPr>
              <a:t>2025</a:t>
            </a:r>
            <a:endParaRPr kumimoji="0" lang="en-US" sz="2000" b="1" i="0" u="none" strike="noStrike" kern="0" cap="none" spc="0" normalizeH="0" baseline="0" noProof="0">
              <a:ln>
                <a:noFill/>
              </a:ln>
              <a:solidFill>
                <a:srgbClr val="0C3B59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337C7E-517A-778A-A9E5-3CFFFBF96DA8}"/>
              </a:ext>
            </a:extLst>
          </p:cNvPr>
          <p:cNvGrpSpPr/>
          <p:nvPr/>
        </p:nvGrpSpPr>
        <p:grpSpPr>
          <a:xfrm>
            <a:off x="6653064" y="2287541"/>
            <a:ext cx="2376286" cy="4204873"/>
            <a:chOff x="6653064" y="2287541"/>
            <a:chExt cx="2376286" cy="420487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ADEBAA1-325B-81D5-E1A2-E827360BE897}"/>
                </a:ext>
              </a:extLst>
            </p:cNvPr>
            <p:cNvGrpSpPr/>
            <p:nvPr/>
          </p:nvGrpSpPr>
          <p:grpSpPr>
            <a:xfrm>
              <a:off x="7032856" y="2287541"/>
              <a:ext cx="1555079" cy="471924"/>
              <a:chOff x="5415475" y="3215764"/>
              <a:chExt cx="1752150" cy="531730"/>
            </a:xfrm>
          </p:grpSpPr>
          <p:sp>
            <p:nvSpPr>
              <p:cNvPr id="42" name="Isosceles Triangle 41">
                <a:extLst>
                  <a:ext uri="{FF2B5EF4-FFF2-40B4-BE49-F238E27FC236}">
                    <a16:creationId xmlns:a16="http://schemas.microsoft.com/office/drawing/2014/main" id="{23195C70-345D-5D00-1028-BF9F17979D03}"/>
                  </a:ext>
                </a:extLst>
              </p:cNvPr>
              <p:cNvSpPr/>
              <p:nvPr/>
            </p:nvSpPr>
            <p:spPr>
              <a:xfrm>
                <a:off x="5415475" y="3289511"/>
                <a:ext cx="443880" cy="382654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45D90E5-5F63-D430-4B64-3756A7FA39D6}"/>
                  </a:ext>
                </a:extLst>
              </p:cNvPr>
              <p:cNvSpPr txBox="1"/>
              <p:nvPr/>
            </p:nvSpPr>
            <p:spPr>
              <a:xfrm>
                <a:off x="5574298" y="3215764"/>
                <a:ext cx="1593327" cy="531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200"/>
                  </a:lnSpc>
                  <a:defRPr/>
                </a:pPr>
                <a:r>
                  <a:rPr lang="en-US" sz="2000" b="1" kern="0">
                    <a:solidFill>
                      <a:srgbClr val="00B050"/>
                    </a:solidFill>
                    <a:latin typeface="+mj-lt"/>
                  </a:rPr>
                  <a:t>43,000</a:t>
                </a:r>
                <a:endParaRPr kumimoji="0" lang="en-US" sz="2000" b="1" i="0" u="none" strike="noStrike" kern="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B70B761-842C-B6CD-C175-AE508AB4EE48}"/>
                </a:ext>
              </a:extLst>
            </p:cNvPr>
            <p:cNvGrpSpPr/>
            <p:nvPr/>
          </p:nvGrpSpPr>
          <p:grpSpPr>
            <a:xfrm>
              <a:off x="6653064" y="4279401"/>
              <a:ext cx="2308060" cy="471924"/>
              <a:chOff x="4842532" y="5492749"/>
              <a:chExt cx="2600552" cy="53173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739D284B-1C0D-9133-FB40-B8F1B433A4A3}"/>
                  </a:ext>
                </a:extLst>
              </p:cNvPr>
              <p:cNvSpPr txBox="1"/>
              <p:nvPr/>
            </p:nvSpPr>
            <p:spPr>
              <a:xfrm>
                <a:off x="5226894" y="5492749"/>
                <a:ext cx="2216190" cy="531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lnSpc>
                    <a:spcPts val="3200"/>
                  </a:lnSpc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</a:rPr>
                  <a:t>$3 Billion</a:t>
                </a:r>
              </a:p>
            </p:txBody>
          </p:sp>
          <p:sp>
            <p:nvSpPr>
              <p:cNvPr id="41" name="Isosceles Triangle 40">
                <a:extLst>
                  <a:ext uri="{FF2B5EF4-FFF2-40B4-BE49-F238E27FC236}">
                    <a16:creationId xmlns:a16="http://schemas.microsoft.com/office/drawing/2014/main" id="{3CFDCC36-D735-9C8F-53E4-7CEFA0B8089A}"/>
                  </a:ext>
                </a:extLst>
              </p:cNvPr>
              <p:cNvSpPr/>
              <p:nvPr/>
            </p:nvSpPr>
            <p:spPr>
              <a:xfrm>
                <a:off x="4842532" y="5590764"/>
                <a:ext cx="443880" cy="382655"/>
              </a:xfrm>
              <a:prstGeom prst="triangl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2D5E63E-5FF6-5201-6083-EC1E8FBCF856}"/>
                </a:ext>
              </a:extLst>
            </p:cNvPr>
            <p:cNvSpPr txBox="1"/>
            <p:nvPr/>
          </p:nvSpPr>
          <p:spPr>
            <a:xfrm>
              <a:off x="6994192" y="6020490"/>
              <a:ext cx="2035158" cy="471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ts val="3200"/>
                </a:lnSpc>
                <a:defRPr/>
              </a:pPr>
              <a:r>
                <a:rPr lang="en-US" sz="2000" b="1" kern="0">
                  <a:solidFill>
                    <a:srgbClr val="00B050"/>
                  </a:solidFill>
                  <a:latin typeface="+mj-lt"/>
                </a:rPr>
                <a:t>$6.9 Billion </a:t>
              </a: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16BA7139-BEF1-14B1-B8DA-775062881512}"/>
                </a:ext>
              </a:extLst>
            </p:cNvPr>
            <p:cNvSpPr/>
            <p:nvPr/>
          </p:nvSpPr>
          <p:spPr>
            <a:xfrm>
              <a:off x="6757027" y="6092191"/>
              <a:ext cx="393955" cy="33961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3713701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29AD-7799-CEB3-AA2C-C354B5F5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Deliverables Timeline</a:t>
            </a:r>
          </a:p>
        </p:txBody>
      </p:sp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D4E06A-BC2F-A927-7FB8-C922DF2CD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1" b="8734"/>
          <a:stretch>
            <a:fillRect/>
          </a:stretch>
        </p:blipFill>
        <p:spPr>
          <a:xfrm>
            <a:off x="1472432" y="1805746"/>
            <a:ext cx="89290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0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B93CF4B1-8631-2CB0-5454-EEDD2E8D36CF}"/>
              </a:ext>
            </a:extLst>
          </p:cNvPr>
          <p:cNvSpPr txBox="1">
            <a:spLocks/>
          </p:cNvSpPr>
          <p:nvPr/>
        </p:nvSpPr>
        <p:spPr>
          <a:xfrm>
            <a:off x="327454" y="2273837"/>
            <a:ext cx="10515600" cy="285273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309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5D97C-FD06-F8E1-83D6-8CB0496BB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966885"/>
            <a:ext cx="10515600" cy="785715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Kentucky AEIS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8483E8-E85F-904E-20FB-A1394FC59ACB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9099" y="1759693"/>
            <a:ext cx="6561803" cy="4351338"/>
          </a:xfrm>
        </p:spPr>
        <p:txBody>
          <a:bodyPr/>
          <a:lstStyle/>
          <a:p>
            <a:r>
              <a:rPr lang="en-US" sz="1600">
                <a:solidFill>
                  <a:schemeClr val="accent2"/>
                </a:solidFill>
              </a:rPr>
              <a:t>Site visits wrapped up in September</a:t>
            </a:r>
          </a:p>
          <a:p>
            <a:r>
              <a:rPr lang="en-US" sz="1600">
                <a:solidFill>
                  <a:schemeClr val="accent2"/>
                </a:solidFill>
              </a:rPr>
              <a:t>Out of state passenger surveying completed at three commercial service airports</a:t>
            </a:r>
          </a:p>
          <a:p>
            <a:pPr lvl="1"/>
            <a:r>
              <a:rPr lang="en-US" sz="1200">
                <a:solidFill>
                  <a:schemeClr val="accent2"/>
                </a:solidFill>
              </a:rPr>
              <a:t>A total of 1,282 responses collected accounting for 2,580 total passengers</a:t>
            </a:r>
          </a:p>
          <a:p>
            <a:r>
              <a:rPr lang="en-US" sz="1600">
                <a:solidFill>
                  <a:schemeClr val="accent2"/>
                </a:solidFill>
              </a:rPr>
              <a:t>Passive pilot and passenger surveying was conducted at the remaining airports</a:t>
            </a:r>
          </a:p>
          <a:p>
            <a:pPr lvl="1"/>
            <a:r>
              <a:rPr lang="en-US" sz="1200">
                <a:solidFill>
                  <a:schemeClr val="accent2"/>
                </a:solidFill>
              </a:rPr>
              <a:t>A total of 80 responses were collected accounting for 94 individuals</a:t>
            </a:r>
          </a:p>
          <a:p>
            <a:r>
              <a:rPr lang="en-US" sz="1600">
                <a:solidFill>
                  <a:schemeClr val="accent2"/>
                </a:solidFill>
              </a:rPr>
              <a:t>Tenant surveying was completed at all study airports</a:t>
            </a:r>
          </a:p>
          <a:p>
            <a:pPr lvl="1"/>
            <a:r>
              <a:rPr lang="en-US" sz="1200">
                <a:solidFill>
                  <a:schemeClr val="accent2"/>
                </a:solidFill>
              </a:rPr>
              <a:t>A total of 487 individuals tenants surveyed accounting                                    for 14,223 total employees </a:t>
            </a:r>
          </a:p>
          <a:p>
            <a:pPr marL="0" indent="0">
              <a:buNone/>
            </a:pPr>
            <a:endParaRPr lang="en-US" sz="1600">
              <a:solidFill>
                <a:schemeClr val="accent2"/>
              </a:solidFill>
            </a:endParaRPr>
          </a:p>
          <a:p>
            <a:endParaRPr lang="en-US" sz="2000">
              <a:solidFill>
                <a:schemeClr val="accent2"/>
              </a:solidFill>
            </a:endParaRPr>
          </a:p>
          <a:p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29E7988F-DD1B-4194-ABB7-3674B127D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2" y="2237730"/>
            <a:ext cx="1865380" cy="661417"/>
          </a:xfrm>
          <a:prstGeom prst="rect">
            <a:avLst/>
          </a:prstGeom>
          <a:ln w="19050">
            <a:solidFill>
              <a:schemeClr val="accent4"/>
            </a:solidFill>
          </a:ln>
        </p:spPr>
      </p:pic>
      <p:pic>
        <p:nvPicPr>
          <p:cNvPr id="7" name="Picture 6" descr="A map of kentucky with red and blue arrows&#10;&#10;AI-generated content may be incorrect.">
            <a:extLst>
              <a:ext uri="{FF2B5EF4-FFF2-40B4-BE49-F238E27FC236}">
                <a16:creationId xmlns:a16="http://schemas.microsoft.com/office/drawing/2014/main" id="{F9DA4B31-1D94-F308-47CD-2DCEFFB84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198" y="2237730"/>
            <a:ext cx="7930637" cy="41492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6523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89113-4FAC-A8C5-36D9-4AE5060C8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7251-BF3A-BADE-BE0B-34BA59897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914007"/>
            <a:ext cx="11239501" cy="738581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chemeClr val="tx2"/>
                </a:solidFill>
              </a:rPr>
              <a:t>Purpose of the Economic Impact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34085-F031-F25A-6CA3-032A57E37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" y="2060575"/>
            <a:ext cx="5676900" cy="3684588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accent5"/>
                </a:solidFill>
              </a:rPr>
              <a:t>Understand the overall role of aviation in enhancing and supporting Kentucky’s economy</a:t>
            </a:r>
          </a:p>
          <a:p>
            <a:r>
              <a:rPr lang="en-US" sz="2400">
                <a:solidFill>
                  <a:schemeClr val="accent5"/>
                </a:solidFill>
              </a:rPr>
              <a:t>Analyze airport activity to determine real-dollar economic impacts</a:t>
            </a:r>
          </a:p>
          <a:p>
            <a:r>
              <a:rPr lang="en-US" sz="2400">
                <a:solidFill>
                  <a:schemeClr val="accent5"/>
                </a:solidFill>
              </a:rPr>
              <a:t>Convey the importance of Kentucky’s airports to users, communities, and businesses within the state</a:t>
            </a:r>
          </a:p>
          <a:p>
            <a:endParaRPr lang="en-US" sz="2400">
              <a:solidFill>
                <a:schemeClr val="accent5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C21235-E8DF-E578-C41A-6AB3A7E72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1" y="1752600"/>
            <a:ext cx="5143500" cy="45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46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A8266-F133-1436-AA36-507C0FC24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 Project Process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89CDA8-FE85-E53A-7E3D-2E2AF4ACB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83827" y="1781404"/>
            <a:ext cx="13759654" cy="480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87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A2710-B1B5-0171-A61F-8C92CD09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aphic 28">
            <a:extLst>
              <a:ext uri="{FF2B5EF4-FFF2-40B4-BE49-F238E27FC236}">
                <a16:creationId xmlns:a16="http://schemas.microsoft.com/office/drawing/2014/main" id="{7E5544B2-689D-7D22-056D-5C57CB1857F7}"/>
              </a:ext>
            </a:extLst>
          </p:cNvPr>
          <p:cNvGrpSpPr/>
          <p:nvPr/>
        </p:nvGrpSpPr>
        <p:grpSpPr>
          <a:xfrm rot="4500000">
            <a:off x="8167646" y="3222871"/>
            <a:ext cx="1848561" cy="1794000"/>
            <a:chOff x="690036" y="1880680"/>
            <a:chExt cx="2505558" cy="2455402"/>
          </a:xfrm>
          <a:solidFill>
            <a:schemeClr val="accent3"/>
          </a:solidFill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E7676D9-450F-1209-D41E-BE3E1A2ECC2E}"/>
                </a:ext>
              </a:extLst>
            </p:cNvPr>
            <p:cNvSpPr/>
            <p:nvPr/>
          </p:nvSpPr>
          <p:spPr>
            <a:xfrm>
              <a:off x="690036" y="2869721"/>
              <a:ext cx="1252816" cy="1466361"/>
            </a:xfrm>
            <a:custGeom>
              <a:avLst/>
              <a:gdLst>
                <a:gd name="connsiteX0" fmla="*/ 1252743 w 1252816"/>
                <a:gd name="connsiteY0" fmla="*/ 238660 h 1466361"/>
                <a:gd name="connsiteX1" fmla="*/ 1013712 w 1252816"/>
                <a:gd name="connsiteY1" fmla="*/ 1466361 h 1466361"/>
                <a:gd name="connsiteX2" fmla="*/ 23262 w 1252816"/>
                <a:gd name="connsiteY2" fmla="*/ 0 h 1466361"/>
                <a:gd name="connsiteX3" fmla="*/ 1252817 w 1252816"/>
                <a:gd name="connsiteY3" fmla="*/ 238660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1252743" y="238660"/>
                  </a:moveTo>
                  <a:lnTo>
                    <a:pt x="1013712" y="1466361"/>
                  </a:lnTo>
                  <a:cubicBezTo>
                    <a:pt x="334728" y="1334613"/>
                    <a:pt x="-108783" y="678020"/>
                    <a:pt x="23262" y="0"/>
                  </a:cubicBezTo>
                  <a:lnTo>
                    <a:pt x="1252817" y="238660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E871822-B21F-F464-C26E-6CF6F9046C3E}"/>
                </a:ext>
              </a:extLst>
            </p:cNvPr>
            <p:cNvSpPr/>
            <p:nvPr/>
          </p:nvSpPr>
          <p:spPr>
            <a:xfrm>
              <a:off x="1942778" y="1880680"/>
              <a:ext cx="1252816" cy="1466361"/>
            </a:xfrm>
            <a:custGeom>
              <a:avLst/>
              <a:gdLst>
                <a:gd name="connsiteX0" fmla="*/ 0 w 1252816"/>
                <a:gd name="connsiteY0" fmla="*/ 1227701 h 1466361"/>
                <a:gd name="connsiteX1" fmla="*/ 239031 w 1252816"/>
                <a:gd name="connsiteY1" fmla="*/ 0 h 1466361"/>
                <a:gd name="connsiteX2" fmla="*/ 1229555 w 1252816"/>
                <a:gd name="connsiteY2" fmla="*/ 1466361 h 1466361"/>
                <a:gd name="connsiteX3" fmla="*/ 0 w 1252816"/>
                <a:gd name="connsiteY3" fmla="*/ 1227701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0" y="1227701"/>
                  </a:moveTo>
                  <a:lnTo>
                    <a:pt x="239031" y="0"/>
                  </a:lnTo>
                  <a:cubicBezTo>
                    <a:pt x="918088" y="131823"/>
                    <a:pt x="1361600" y="788342"/>
                    <a:pt x="1229555" y="1466361"/>
                  </a:cubicBezTo>
                  <a:lnTo>
                    <a:pt x="0" y="1227701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D5E593DA-D465-21DA-61DD-76047A8C02D4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0C5279B-9477-37F3-0549-F192C8570647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  <a:close/>
                </a:path>
              </a:pathLst>
            </a:custGeom>
            <a:grpFill/>
            <a:ln w="1165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2" name="Graphic 28">
            <a:extLst>
              <a:ext uri="{FF2B5EF4-FFF2-40B4-BE49-F238E27FC236}">
                <a16:creationId xmlns:a16="http://schemas.microsoft.com/office/drawing/2014/main" id="{E861FA0A-3F14-4399-4B51-6FEF345F6331}"/>
              </a:ext>
            </a:extLst>
          </p:cNvPr>
          <p:cNvGrpSpPr/>
          <p:nvPr/>
        </p:nvGrpSpPr>
        <p:grpSpPr>
          <a:xfrm>
            <a:off x="6069677" y="2472209"/>
            <a:ext cx="1848561" cy="1794000"/>
            <a:chOff x="690036" y="1880680"/>
            <a:chExt cx="2505558" cy="2455402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687A674-075F-9280-4758-7DFB65909703}"/>
                </a:ext>
              </a:extLst>
            </p:cNvPr>
            <p:cNvSpPr/>
            <p:nvPr/>
          </p:nvSpPr>
          <p:spPr>
            <a:xfrm>
              <a:off x="690036" y="2869721"/>
              <a:ext cx="1252816" cy="1466361"/>
            </a:xfrm>
            <a:custGeom>
              <a:avLst/>
              <a:gdLst>
                <a:gd name="connsiteX0" fmla="*/ 1252743 w 1252816"/>
                <a:gd name="connsiteY0" fmla="*/ 238660 h 1466361"/>
                <a:gd name="connsiteX1" fmla="*/ 1013712 w 1252816"/>
                <a:gd name="connsiteY1" fmla="*/ 1466361 h 1466361"/>
                <a:gd name="connsiteX2" fmla="*/ 23262 w 1252816"/>
                <a:gd name="connsiteY2" fmla="*/ 0 h 1466361"/>
                <a:gd name="connsiteX3" fmla="*/ 1252817 w 1252816"/>
                <a:gd name="connsiteY3" fmla="*/ 238660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1252743" y="238660"/>
                  </a:moveTo>
                  <a:lnTo>
                    <a:pt x="1013712" y="1466361"/>
                  </a:lnTo>
                  <a:cubicBezTo>
                    <a:pt x="334728" y="1334613"/>
                    <a:pt x="-108783" y="678020"/>
                    <a:pt x="23262" y="0"/>
                  </a:cubicBezTo>
                  <a:lnTo>
                    <a:pt x="1252817" y="238660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70D0D84F-0754-46D0-304E-8ED3FC717F3B}"/>
                </a:ext>
              </a:extLst>
            </p:cNvPr>
            <p:cNvSpPr/>
            <p:nvPr/>
          </p:nvSpPr>
          <p:spPr>
            <a:xfrm>
              <a:off x="1942778" y="1880680"/>
              <a:ext cx="1252816" cy="1466361"/>
            </a:xfrm>
            <a:custGeom>
              <a:avLst/>
              <a:gdLst>
                <a:gd name="connsiteX0" fmla="*/ 0 w 1252816"/>
                <a:gd name="connsiteY0" fmla="*/ 1227701 h 1466361"/>
                <a:gd name="connsiteX1" fmla="*/ 239031 w 1252816"/>
                <a:gd name="connsiteY1" fmla="*/ 0 h 1466361"/>
                <a:gd name="connsiteX2" fmla="*/ 1229555 w 1252816"/>
                <a:gd name="connsiteY2" fmla="*/ 1466361 h 1466361"/>
                <a:gd name="connsiteX3" fmla="*/ 0 w 1252816"/>
                <a:gd name="connsiteY3" fmla="*/ 1227701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0" y="1227701"/>
                  </a:moveTo>
                  <a:lnTo>
                    <a:pt x="239031" y="0"/>
                  </a:lnTo>
                  <a:cubicBezTo>
                    <a:pt x="918088" y="131823"/>
                    <a:pt x="1361600" y="788342"/>
                    <a:pt x="1229555" y="1466361"/>
                  </a:cubicBezTo>
                  <a:lnTo>
                    <a:pt x="0" y="1227701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5294CED-D73F-A43E-AD46-0B88C50C8224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F3A5E0-02F9-7491-C47B-B4CE9C4910BC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  <a:close/>
                </a:path>
              </a:pathLst>
            </a:custGeom>
            <a:grpFill/>
            <a:ln w="1165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7" name="Graphic 28">
            <a:extLst>
              <a:ext uri="{FF2B5EF4-FFF2-40B4-BE49-F238E27FC236}">
                <a16:creationId xmlns:a16="http://schemas.microsoft.com/office/drawing/2014/main" id="{A96DDF89-1937-6537-ED0D-A83939A5B17A}"/>
              </a:ext>
            </a:extLst>
          </p:cNvPr>
          <p:cNvGrpSpPr/>
          <p:nvPr/>
        </p:nvGrpSpPr>
        <p:grpSpPr>
          <a:xfrm rot="4500000">
            <a:off x="4001152" y="3222897"/>
            <a:ext cx="1848561" cy="1794000"/>
            <a:chOff x="690036" y="1880680"/>
            <a:chExt cx="2505558" cy="2455402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49CFF10-A99D-4C67-1A6F-7E213E2B8506}"/>
                </a:ext>
              </a:extLst>
            </p:cNvPr>
            <p:cNvSpPr/>
            <p:nvPr/>
          </p:nvSpPr>
          <p:spPr>
            <a:xfrm>
              <a:off x="690036" y="2869721"/>
              <a:ext cx="1252816" cy="1466361"/>
            </a:xfrm>
            <a:custGeom>
              <a:avLst/>
              <a:gdLst>
                <a:gd name="connsiteX0" fmla="*/ 1252743 w 1252816"/>
                <a:gd name="connsiteY0" fmla="*/ 238660 h 1466361"/>
                <a:gd name="connsiteX1" fmla="*/ 1013712 w 1252816"/>
                <a:gd name="connsiteY1" fmla="*/ 1466361 h 1466361"/>
                <a:gd name="connsiteX2" fmla="*/ 23262 w 1252816"/>
                <a:gd name="connsiteY2" fmla="*/ 0 h 1466361"/>
                <a:gd name="connsiteX3" fmla="*/ 1252817 w 1252816"/>
                <a:gd name="connsiteY3" fmla="*/ 238660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1252743" y="238660"/>
                  </a:moveTo>
                  <a:lnTo>
                    <a:pt x="1013712" y="1466361"/>
                  </a:lnTo>
                  <a:cubicBezTo>
                    <a:pt x="334728" y="1334613"/>
                    <a:pt x="-108783" y="678020"/>
                    <a:pt x="23262" y="0"/>
                  </a:cubicBezTo>
                  <a:lnTo>
                    <a:pt x="1252817" y="238660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3C5EDB3-1FFD-5F14-E433-1858FEBE8845}"/>
                </a:ext>
              </a:extLst>
            </p:cNvPr>
            <p:cNvSpPr/>
            <p:nvPr/>
          </p:nvSpPr>
          <p:spPr>
            <a:xfrm>
              <a:off x="1942778" y="1880680"/>
              <a:ext cx="1252816" cy="1466361"/>
            </a:xfrm>
            <a:custGeom>
              <a:avLst/>
              <a:gdLst>
                <a:gd name="connsiteX0" fmla="*/ 0 w 1252816"/>
                <a:gd name="connsiteY0" fmla="*/ 1227701 h 1466361"/>
                <a:gd name="connsiteX1" fmla="*/ 239031 w 1252816"/>
                <a:gd name="connsiteY1" fmla="*/ 0 h 1466361"/>
                <a:gd name="connsiteX2" fmla="*/ 1229555 w 1252816"/>
                <a:gd name="connsiteY2" fmla="*/ 1466361 h 1466361"/>
                <a:gd name="connsiteX3" fmla="*/ 0 w 1252816"/>
                <a:gd name="connsiteY3" fmla="*/ 1227701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0" y="1227701"/>
                  </a:moveTo>
                  <a:lnTo>
                    <a:pt x="239031" y="0"/>
                  </a:lnTo>
                  <a:cubicBezTo>
                    <a:pt x="918088" y="131823"/>
                    <a:pt x="1361600" y="788342"/>
                    <a:pt x="1229555" y="1466361"/>
                  </a:cubicBezTo>
                  <a:lnTo>
                    <a:pt x="0" y="1227701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DD27F75-03B8-85FF-E72A-835B9B5DAF0F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07829AE-8B06-3E61-35D2-92F618E2D672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  <a:close/>
                </a:path>
              </a:pathLst>
            </a:custGeom>
            <a:grpFill/>
            <a:ln w="1165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2" name="Graphic 28">
            <a:extLst>
              <a:ext uri="{FF2B5EF4-FFF2-40B4-BE49-F238E27FC236}">
                <a16:creationId xmlns:a16="http://schemas.microsoft.com/office/drawing/2014/main" id="{3998129A-E279-8710-D0A1-8D90AB6AC9DD}"/>
              </a:ext>
            </a:extLst>
          </p:cNvPr>
          <p:cNvGrpSpPr/>
          <p:nvPr/>
        </p:nvGrpSpPr>
        <p:grpSpPr>
          <a:xfrm>
            <a:off x="1928294" y="2472211"/>
            <a:ext cx="1848561" cy="1794000"/>
            <a:chOff x="690036" y="1880680"/>
            <a:chExt cx="2505558" cy="2455402"/>
          </a:xfrm>
          <a:solidFill>
            <a:schemeClr val="accent2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AC5962A-27F0-2266-52D0-9075278F60DF}"/>
                </a:ext>
              </a:extLst>
            </p:cNvPr>
            <p:cNvSpPr/>
            <p:nvPr/>
          </p:nvSpPr>
          <p:spPr>
            <a:xfrm>
              <a:off x="690036" y="2869721"/>
              <a:ext cx="1252816" cy="1466361"/>
            </a:xfrm>
            <a:custGeom>
              <a:avLst/>
              <a:gdLst>
                <a:gd name="connsiteX0" fmla="*/ 1252743 w 1252816"/>
                <a:gd name="connsiteY0" fmla="*/ 238660 h 1466361"/>
                <a:gd name="connsiteX1" fmla="*/ 1013712 w 1252816"/>
                <a:gd name="connsiteY1" fmla="*/ 1466361 h 1466361"/>
                <a:gd name="connsiteX2" fmla="*/ 23262 w 1252816"/>
                <a:gd name="connsiteY2" fmla="*/ 0 h 1466361"/>
                <a:gd name="connsiteX3" fmla="*/ 1252817 w 1252816"/>
                <a:gd name="connsiteY3" fmla="*/ 238660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1252743" y="238660"/>
                  </a:moveTo>
                  <a:lnTo>
                    <a:pt x="1013712" y="1466361"/>
                  </a:lnTo>
                  <a:cubicBezTo>
                    <a:pt x="334728" y="1334613"/>
                    <a:pt x="-108783" y="678020"/>
                    <a:pt x="23262" y="0"/>
                  </a:cubicBezTo>
                  <a:lnTo>
                    <a:pt x="1252817" y="238660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DE337E3-EC74-BB0D-E7A5-EF74C790895B}"/>
                </a:ext>
              </a:extLst>
            </p:cNvPr>
            <p:cNvSpPr/>
            <p:nvPr/>
          </p:nvSpPr>
          <p:spPr>
            <a:xfrm>
              <a:off x="1942778" y="1880680"/>
              <a:ext cx="1252816" cy="1466361"/>
            </a:xfrm>
            <a:custGeom>
              <a:avLst/>
              <a:gdLst>
                <a:gd name="connsiteX0" fmla="*/ 0 w 1252816"/>
                <a:gd name="connsiteY0" fmla="*/ 1227701 h 1466361"/>
                <a:gd name="connsiteX1" fmla="*/ 239031 w 1252816"/>
                <a:gd name="connsiteY1" fmla="*/ 0 h 1466361"/>
                <a:gd name="connsiteX2" fmla="*/ 1229555 w 1252816"/>
                <a:gd name="connsiteY2" fmla="*/ 1466361 h 1466361"/>
                <a:gd name="connsiteX3" fmla="*/ 0 w 1252816"/>
                <a:gd name="connsiteY3" fmla="*/ 1227701 h 146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2816" h="1466361">
                  <a:moveTo>
                    <a:pt x="0" y="1227701"/>
                  </a:moveTo>
                  <a:lnTo>
                    <a:pt x="239031" y="0"/>
                  </a:lnTo>
                  <a:cubicBezTo>
                    <a:pt x="918088" y="131823"/>
                    <a:pt x="1361600" y="788342"/>
                    <a:pt x="1229555" y="1466361"/>
                  </a:cubicBezTo>
                  <a:lnTo>
                    <a:pt x="0" y="1227701"/>
                  </a:lnTo>
                  <a:close/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96CB8D9-B67E-FF31-0070-06CD227F183C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</a:path>
              </a:pathLst>
            </a:custGeom>
            <a:grpFill/>
            <a:ln w="741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A03A555-80A9-38F3-0F07-235F373F4468}"/>
                </a:ext>
              </a:extLst>
            </p:cNvPr>
            <p:cNvSpPr/>
            <p:nvPr/>
          </p:nvSpPr>
          <p:spPr>
            <a:xfrm>
              <a:off x="913701" y="2080934"/>
              <a:ext cx="2058154" cy="2054892"/>
            </a:xfrm>
            <a:custGeom>
              <a:avLst/>
              <a:gdLst>
                <a:gd name="connsiteX0" fmla="*/ 1029077 w 2058154"/>
                <a:gd name="connsiteY0" fmla="*/ 2054893 h 2054892"/>
                <a:gd name="connsiteX1" fmla="*/ 2058155 w 2058154"/>
                <a:gd name="connsiteY1" fmla="*/ 1027446 h 2054892"/>
                <a:gd name="connsiteX2" fmla="*/ 1029077 w 2058154"/>
                <a:gd name="connsiteY2" fmla="*/ 0 h 2054892"/>
                <a:gd name="connsiteX3" fmla="*/ 0 w 2058154"/>
                <a:gd name="connsiteY3" fmla="*/ 1027446 h 2054892"/>
                <a:gd name="connsiteX4" fmla="*/ 1029077 w 2058154"/>
                <a:gd name="connsiteY4" fmla="*/ 2054893 h 2054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58154" h="2054892">
                  <a:moveTo>
                    <a:pt x="1029077" y="2054893"/>
                  </a:moveTo>
                  <a:cubicBezTo>
                    <a:pt x="1597443" y="2054893"/>
                    <a:pt x="2058155" y="1594848"/>
                    <a:pt x="2058155" y="1027446"/>
                  </a:cubicBezTo>
                  <a:cubicBezTo>
                    <a:pt x="2058155" y="460045"/>
                    <a:pt x="1597517" y="0"/>
                    <a:pt x="1029077" y="0"/>
                  </a:cubicBezTo>
                  <a:cubicBezTo>
                    <a:pt x="460638" y="0"/>
                    <a:pt x="0" y="460045"/>
                    <a:pt x="0" y="1027446"/>
                  </a:cubicBezTo>
                  <a:cubicBezTo>
                    <a:pt x="0" y="1594848"/>
                    <a:pt x="460712" y="2054893"/>
                    <a:pt x="1029077" y="2054893"/>
                  </a:cubicBezTo>
                  <a:close/>
                </a:path>
              </a:pathLst>
            </a:custGeom>
            <a:grpFill/>
            <a:ln w="116597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297B2167-DE17-A4C1-8D4F-263420267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 fontScale="90000"/>
          </a:bodyPr>
          <a:lstStyle/>
          <a:p>
            <a:r>
              <a:rPr lang="en-US" b="1"/>
              <a:t>Data Collection – Who Participated?</a:t>
            </a:r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BFCB0535-0998-F850-5776-CD03EB515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CE9C42B-13B3-4614-83BE-7DFFAC028FD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pic>
        <p:nvPicPr>
          <p:cNvPr id="12" name="Picture 11" descr="A white icon of a person and a plane&#10;&#10;AI-generated content may be incorrect.">
            <a:extLst>
              <a:ext uri="{FF2B5EF4-FFF2-40B4-BE49-F238E27FC236}">
                <a16:creationId xmlns:a16="http://schemas.microsoft.com/office/drawing/2014/main" id="{1D5EA115-00BD-427A-C583-FE723E93C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462" y="2618099"/>
            <a:ext cx="1502224" cy="1502224"/>
          </a:xfrm>
          <a:prstGeom prst="rect">
            <a:avLst/>
          </a:prstGeom>
        </p:spPr>
      </p:pic>
      <p:pic>
        <p:nvPicPr>
          <p:cNvPr id="15" name="Picture 14" descr="A white icon of a person standing next to a desk with a plane symbol&#10;&#10;AI-generated content may be incorrect.">
            <a:extLst>
              <a:ext uri="{FF2B5EF4-FFF2-40B4-BE49-F238E27FC236}">
                <a16:creationId xmlns:a16="http://schemas.microsoft.com/office/drawing/2014/main" id="{53360BE4-07FB-549F-914B-715563817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320" y="3368785"/>
            <a:ext cx="1502224" cy="1502224"/>
          </a:xfrm>
          <a:prstGeom prst="rect">
            <a:avLst/>
          </a:prstGeom>
        </p:spPr>
      </p:pic>
      <p:pic>
        <p:nvPicPr>
          <p:cNvPr id="17" name="Picture 16" descr="A close-up of a plane&#10;&#10;AI-generated content may be incorrect.">
            <a:extLst>
              <a:ext uri="{FF2B5EF4-FFF2-40B4-BE49-F238E27FC236}">
                <a16:creationId xmlns:a16="http://schemas.microsoft.com/office/drawing/2014/main" id="{C461E62A-00CC-EA2F-858A-BA3B634C8D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845" y="2618097"/>
            <a:ext cx="1502224" cy="1502224"/>
          </a:xfrm>
          <a:prstGeom prst="rect">
            <a:avLst/>
          </a:prstGeom>
        </p:spPr>
      </p:pic>
      <p:pic>
        <p:nvPicPr>
          <p:cNvPr id="19" name="Picture 18" descr="A white airplane in a circle&#10;&#10;AI-generated content may be incorrect.">
            <a:extLst>
              <a:ext uri="{FF2B5EF4-FFF2-40B4-BE49-F238E27FC236}">
                <a16:creationId xmlns:a16="http://schemas.microsoft.com/office/drawing/2014/main" id="{3CC6167C-15B5-C4D8-E0E2-012C28C405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14" y="3368759"/>
            <a:ext cx="1502224" cy="1502224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1933632-D6F9-7A59-3049-72D4C97D3814}"/>
              </a:ext>
            </a:extLst>
          </p:cNvPr>
          <p:cNvSpPr txBox="1"/>
          <p:nvPr/>
        </p:nvSpPr>
        <p:spPr>
          <a:xfrm>
            <a:off x="1417834" y="4528657"/>
            <a:ext cx="263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Airport Administration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2C7CDD7-A0A1-20FE-2ECC-1D479886365A}"/>
              </a:ext>
            </a:extLst>
          </p:cNvPr>
          <p:cNvSpPr txBox="1"/>
          <p:nvPr/>
        </p:nvSpPr>
        <p:spPr>
          <a:xfrm>
            <a:off x="3720230" y="5201606"/>
            <a:ext cx="2410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Airport </a:t>
            </a:r>
            <a:br>
              <a:rPr lang="en-US" sz="2400"/>
            </a:br>
            <a:r>
              <a:rPr lang="en-US" sz="2400"/>
              <a:t>Tenants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063E013-A453-B4EC-10BC-D29BD1E2D0DD}"/>
              </a:ext>
            </a:extLst>
          </p:cNvPr>
          <p:cNvSpPr txBox="1"/>
          <p:nvPr/>
        </p:nvSpPr>
        <p:spPr>
          <a:xfrm>
            <a:off x="5847039" y="4528657"/>
            <a:ext cx="2410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Commercial Service Visitors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13B594D-DD91-D4B1-89B9-41EB1949BF74}"/>
              </a:ext>
            </a:extLst>
          </p:cNvPr>
          <p:cNvSpPr txBox="1"/>
          <p:nvPr/>
        </p:nvSpPr>
        <p:spPr>
          <a:xfrm>
            <a:off x="7919897" y="5201606"/>
            <a:ext cx="24104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General Aviation Visitors</a:t>
            </a:r>
          </a:p>
        </p:txBody>
      </p:sp>
    </p:spTree>
    <p:extLst>
      <p:ext uri="{BB962C8B-B14F-4D97-AF65-F5344CB8AC3E}">
        <p14:creationId xmlns:p14="http://schemas.microsoft.com/office/powerpoint/2010/main" val="1353502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D41AC-ABE6-3C68-CA6E-2ADBF8740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4973"/>
            <a:ext cx="10515600" cy="785715"/>
          </a:xfrm>
        </p:spPr>
        <p:txBody>
          <a:bodyPr anchor="ctr">
            <a:normAutofit/>
          </a:bodyPr>
          <a:lstStyle/>
          <a:p>
            <a:r>
              <a:rPr lang="en-US" b="1"/>
              <a:t>State of the Industry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72E5A65-41E7-366B-F11C-E0C328F8FDC4}"/>
              </a:ext>
            </a:extLst>
          </p:cNvPr>
          <p:cNvGrpSpPr/>
          <p:nvPr/>
        </p:nvGrpSpPr>
        <p:grpSpPr>
          <a:xfrm>
            <a:off x="7642615" y="2165153"/>
            <a:ext cx="3755888" cy="3064463"/>
            <a:chOff x="298433" y="1586910"/>
            <a:chExt cx="2794000" cy="22796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525AADF-52F9-6504-190D-3EBF39D5C4CC}"/>
                </a:ext>
              </a:extLst>
            </p:cNvPr>
            <p:cNvSpPr/>
            <p:nvPr/>
          </p:nvSpPr>
          <p:spPr>
            <a:xfrm>
              <a:off x="552718" y="1586910"/>
              <a:ext cx="2279650" cy="227965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310DC986-A1F1-5DF5-B261-BF5C3CDF1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81053" y="1907900"/>
              <a:ext cx="1189227" cy="79035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6F51161-E668-E812-AB2F-9854CF530DC6}"/>
                </a:ext>
              </a:extLst>
            </p:cNvPr>
            <p:cNvSpPr txBox="1"/>
            <p:nvPr/>
          </p:nvSpPr>
          <p:spPr>
            <a:xfrm>
              <a:off x="298433" y="2756526"/>
              <a:ext cx="2794000" cy="10760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54,667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+mj-lt"/>
                </a:rPr>
                <a:t>Employees Working Directly</a:t>
              </a:r>
              <a:br>
                <a:rPr lang="en-US" sz="1400" b="1">
                  <a:solidFill>
                    <a:schemeClr val="bg1"/>
                  </a:solidFill>
                  <a:latin typeface="+mj-lt"/>
                </a:rPr>
              </a:br>
              <a:r>
                <a:rPr lang="en-US" sz="1400" b="1">
                  <a:solidFill>
                    <a:schemeClr val="bg1"/>
                  </a:solidFill>
                  <a:latin typeface="+mj-lt"/>
                </a:rPr>
                <a:t> for the Airport or </a:t>
              </a:r>
              <a:br>
                <a:rPr lang="en-US" sz="1400" b="1">
                  <a:solidFill>
                    <a:schemeClr val="bg1"/>
                  </a:solidFill>
                  <a:latin typeface="+mj-lt"/>
                </a:rPr>
              </a:br>
              <a:r>
                <a:rPr lang="en-US" sz="1400" b="1">
                  <a:solidFill>
                    <a:schemeClr val="bg1"/>
                  </a:solidFill>
                  <a:latin typeface="+mj-lt"/>
                </a:rPr>
                <a:t>On-Airport </a:t>
              </a:r>
              <a:br>
                <a:rPr lang="en-US" sz="1400" b="1">
                  <a:solidFill>
                    <a:schemeClr val="bg1"/>
                  </a:solidFill>
                  <a:latin typeface="+mj-lt"/>
                </a:rPr>
              </a:br>
              <a:r>
                <a:rPr lang="en-US" sz="1400" b="1">
                  <a:solidFill>
                    <a:schemeClr val="bg1"/>
                  </a:solidFill>
                  <a:latin typeface="+mj-lt"/>
                </a:rPr>
                <a:t>Business Tenants</a:t>
              </a:r>
            </a:p>
            <a:p>
              <a:pPr algn="ctr"/>
              <a:endParaRPr lang="en-US" sz="1400" b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BFFC30F-F581-4182-55BA-8B3D9ED555C9}"/>
              </a:ext>
            </a:extLst>
          </p:cNvPr>
          <p:cNvGrpSpPr/>
          <p:nvPr/>
        </p:nvGrpSpPr>
        <p:grpSpPr>
          <a:xfrm>
            <a:off x="4060163" y="2165153"/>
            <a:ext cx="3755888" cy="3064463"/>
            <a:chOff x="6072473" y="1637447"/>
            <a:chExt cx="2794000" cy="22796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751803-68FC-C245-3334-58E8D420FA53}"/>
                </a:ext>
              </a:extLst>
            </p:cNvPr>
            <p:cNvSpPr/>
            <p:nvPr/>
          </p:nvSpPr>
          <p:spPr>
            <a:xfrm>
              <a:off x="6328327" y="1637447"/>
              <a:ext cx="2279650" cy="227965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6D13B139-723E-2AB9-BF29-070A0B52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064375" y="1847479"/>
              <a:ext cx="790356" cy="79035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5663F6-A459-B911-B773-D4D5A918D5AC}"/>
                </a:ext>
              </a:extLst>
            </p:cNvPr>
            <p:cNvSpPr txBox="1"/>
            <p:nvPr/>
          </p:nvSpPr>
          <p:spPr>
            <a:xfrm>
              <a:off x="6072473" y="2708765"/>
              <a:ext cx="2794000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582,629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+mj-lt"/>
                </a:rPr>
                <a:t>General Aviation (GA) </a:t>
              </a:r>
              <a:br>
                <a:rPr lang="en-US" sz="1400" b="1">
                  <a:solidFill>
                    <a:schemeClr val="bg1"/>
                  </a:solidFill>
                  <a:latin typeface="+mj-lt"/>
                </a:rPr>
              </a:br>
              <a:r>
                <a:rPr lang="en-US" sz="1400" b="1">
                  <a:solidFill>
                    <a:schemeClr val="bg1"/>
                  </a:solidFill>
                  <a:latin typeface="+mj-lt"/>
                </a:rPr>
                <a:t>Aircraft Operations</a:t>
              </a:r>
              <a:endParaRPr lang="en-US" sz="1400" b="1" baseline="300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BB5D96-C870-C2EB-01ED-7F5F9474B4B0}"/>
              </a:ext>
            </a:extLst>
          </p:cNvPr>
          <p:cNvGrpSpPr/>
          <p:nvPr/>
        </p:nvGrpSpPr>
        <p:grpSpPr>
          <a:xfrm>
            <a:off x="496462" y="2165153"/>
            <a:ext cx="3755888" cy="3211276"/>
            <a:chOff x="1673940" y="3576270"/>
            <a:chExt cx="2794000" cy="238886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5258E19-F3ED-B5FE-3E8D-83EA9B2F21E5}"/>
                </a:ext>
              </a:extLst>
            </p:cNvPr>
            <p:cNvSpPr/>
            <p:nvPr/>
          </p:nvSpPr>
          <p:spPr>
            <a:xfrm>
              <a:off x="1947845" y="3576270"/>
              <a:ext cx="2279650" cy="2279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CEF27E54-EA1F-C615-BED1-A5D761989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670888" y="3802701"/>
              <a:ext cx="819418" cy="78183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6FFD140-2E29-2F02-4FEE-BA9398C81BE7}"/>
                </a:ext>
              </a:extLst>
            </p:cNvPr>
            <p:cNvSpPr txBox="1"/>
            <p:nvPr/>
          </p:nvSpPr>
          <p:spPr>
            <a:xfrm>
              <a:off x="1673940" y="4703250"/>
              <a:ext cx="27940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+mj-lt"/>
                </a:rPr>
                <a:t>2.7 million</a:t>
              </a:r>
            </a:p>
            <a:p>
              <a:pPr algn="ctr"/>
              <a:r>
                <a:rPr lang="en-US" sz="1400" b="1">
                  <a:solidFill>
                    <a:schemeClr val="bg1"/>
                  </a:solidFill>
                  <a:latin typeface="+mj-lt"/>
                </a:rPr>
                <a:t>Out-of-State </a:t>
              </a:r>
              <a:br>
                <a:rPr lang="en-US" sz="1400" b="1">
                  <a:solidFill>
                    <a:schemeClr val="bg1"/>
                  </a:solidFill>
                  <a:latin typeface="+mj-lt"/>
                </a:rPr>
              </a:br>
              <a:r>
                <a:rPr lang="en-US" sz="1400" b="1">
                  <a:solidFill>
                    <a:schemeClr val="bg1"/>
                  </a:solidFill>
                  <a:latin typeface="+mj-lt"/>
                </a:rPr>
                <a:t>Commercial </a:t>
              </a:r>
              <a:br>
                <a:rPr lang="en-US" sz="1400" b="1">
                  <a:solidFill>
                    <a:schemeClr val="bg1"/>
                  </a:solidFill>
                  <a:latin typeface="+mj-lt"/>
                </a:rPr>
              </a:br>
              <a:r>
                <a:rPr lang="en-US" sz="1400" b="1">
                  <a:solidFill>
                    <a:schemeClr val="bg1"/>
                  </a:solidFill>
                  <a:latin typeface="+mj-lt"/>
                </a:rPr>
                <a:t>Visitors</a:t>
              </a:r>
              <a:endParaRPr lang="en-US" sz="1400" b="1" baseline="30000">
                <a:solidFill>
                  <a:schemeClr val="bg1"/>
                </a:solidFill>
                <a:latin typeface="+mj-lt"/>
              </a:endParaRPr>
            </a:p>
            <a:p>
              <a:pPr algn="ctr"/>
              <a:endParaRPr lang="en-US" sz="1600" b="1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982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25E45-1F5A-43D9-E821-A5FA38F51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068371E3-5509-2DB7-2B36-E5407F77B29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810076"/>
            <a:ext cx="12192000" cy="5649461"/>
            <a:chOff x="0" y="804097"/>
            <a:chExt cx="12192000" cy="56494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A6247C8-A873-4BBE-4346-BB5CBA642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41" b="11779"/>
            <a:stretch/>
          </p:blipFill>
          <p:spPr>
            <a:xfrm>
              <a:off x="0" y="804097"/>
              <a:ext cx="12192000" cy="562527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CE221BB-73CE-AEEA-7676-CC6D83254B85}"/>
                </a:ext>
              </a:extLst>
            </p:cNvPr>
            <p:cNvSpPr>
              <a:spLocks/>
            </p:cNvSpPr>
            <p:nvPr/>
          </p:nvSpPr>
          <p:spPr>
            <a:xfrm flipV="1">
              <a:off x="0" y="804097"/>
              <a:ext cx="12192000" cy="5649461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88000"/>
                  </a:schemeClr>
                </a:gs>
                <a:gs pos="100000">
                  <a:schemeClr val="bg1"/>
                </a:gs>
              </a:gsLst>
              <a:lin ang="16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9F76977-FB9C-2C6E-283E-DCB04642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Other Industry Changes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EB2577-CFFD-6D2F-9EDA-AEAF30B1F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356189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rgbClr val="35647E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C40615-83B4-4A8D-A065-BFF0EAAF5BD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30B32B-0DFE-08E0-1556-0EBD1B8D1DE7}"/>
              </a:ext>
            </a:extLst>
          </p:cNvPr>
          <p:cNvSpPr txBox="1"/>
          <p:nvPr/>
        </p:nvSpPr>
        <p:spPr>
          <a:xfrm>
            <a:off x="968715" y="3265479"/>
            <a:ext cx="2146676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latin typeface="+mj-lt"/>
              </a:rPr>
              <a:t>COVID </a:t>
            </a:r>
            <a:br>
              <a:rPr lang="en-US" sz="2400" b="1">
                <a:solidFill>
                  <a:schemeClr val="tx2"/>
                </a:solidFill>
                <a:latin typeface="+mj-lt"/>
              </a:rPr>
            </a:br>
            <a:r>
              <a:rPr lang="en-US" sz="2400" b="1">
                <a:solidFill>
                  <a:schemeClr val="tx2"/>
                </a:solidFill>
                <a:latin typeface="+mj-lt"/>
              </a:rPr>
              <a:t>Recovery</a:t>
            </a:r>
          </a:p>
        </p:txBody>
      </p:sp>
      <p:pic>
        <p:nvPicPr>
          <p:cNvPr id="15" name="Graphic 14" descr="Hockey Stick Curve Graph with solid fill">
            <a:extLst>
              <a:ext uri="{FF2B5EF4-FFF2-40B4-BE49-F238E27FC236}">
                <a16:creationId xmlns:a16="http://schemas.microsoft.com/office/drawing/2014/main" id="{389900E6-D3CD-88C4-985E-0697FF382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81640" y="1991473"/>
            <a:ext cx="1520362" cy="15060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3FC55CA-AB6B-9D01-4986-61A7282E41EC}"/>
              </a:ext>
            </a:extLst>
          </p:cNvPr>
          <p:cNvGrpSpPr/>
          <p:nvPr/>
        </p:nvGrpSpPr>
        <p:grpSpPr>
          <a:xfrm>
            <a:off x="8876609" y="1820956"/>
            <a:ext cx="2346676" cy="1574230"/>
            <a:chOff x="4003620" y="2109077"/>
            <a:chExt cx="1411375" cy="955818"/>
          </a:xfrm>
          <a:solidFill>
            <a:schemeClr val="tx1"/>
          </a:solidFill>
        </p:grpSpPr>
        <p:pic>
          <p:nvPicPr>
            <p:cNvPr id="27" name="Graphic 26" descr="Construction worker male with solid fill">
              <a:extLst>
                <a:ext uri="{FF2B5EF4-FFF2-40B4-BE49-F238E27FC236}">
                  <a16:creationId xmlns:a16="http://schemas.microsoft.com/office/drawing/2014/main" id="{6D072D17-FE13-4C5A-2912-B038B60CF9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0595" y="2109077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Office worker female with solid fill">
              <a:extLst>
                <a:ext uri="{FF2B5EF4-FFF2-40B4-BE49-F238E27FC236}">
                  <a16:creationId xmlns:a16="http://schemas.microsoft.com/office/drawing/2014/main" id="{D6D905D5-8F55-7DF8-FECA-00E2EC6BA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003620" y="2150495"/>
              <a:ext cx="914400" cy="914400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7CE4130-6436-0B29-C540-F057454F9D52}"/>
              </a:ext>
            </a:extLst>
          </p:cNvPr>
          <p:cNvSpPr txBox="1"/>
          <p:nvPr/>
        </p:nvSpPr>
        <p:spPr>
          <a:xfrm>
            <a:off x="8724328" y="3225136"/>
            <a:ext cx="2636675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+mj-lt"/>
              </a:rPr>
              <a:t>Workforce </a:t>
            </a:r>
            <a:br>
              <a:rPr lang="en-US" sz="2400" b="1">
                <a:latin typeface="+mj-lt"/>
              </a:rPr>
            </a:br>
            <a:r>
              <a:rPr lang="en-US" sz="2400" b="1">
                <a:latin typeface="+mj-lt"/>
              </a:rPr>
              <a:t>Shortages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565155-AC25-3679-C31A-0688BB6E3B63}"/>
              </a:ext>
            </a:extLst>
          </p:cNvPr>
          <p:cNvSpPr txBox="1"/>
          <p:nvPr/>
        </p:nvSpPr>
        <p:spPr>
          <a:xfrm>
            <a:off x="4386945" y="3225136"/>
            <a:ext cx="3368668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1"/>
                </a:solidFill>
                <a:latin typeface="+mj-lt"/>
              </a:rPr>
              <a:t>Increased Labor </a:t>
            </a:r>
            <a:br>
              <a:rPr lang="en-US" sz="2400" b="1">
                <a:solidFill>
                  <a:schemeClr val="accent1"/>
                </a:solidFill>
                <a:latin typeface="+mj-lt"/>
              </a:rPr>
            </a:br>
            <a:r>
              <a:rPr lang="en-US" sz="2400" b="1">
                <a:solidFill>
                  <a:schemeClr val="accent1"/>
                </a:solidFill>
                <a:latin typeface="+mj-lt"/>
              </a:rPr>
              <a:t>Costs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1CC3EF2-AB71-507F-4E98-0DF4AA0EEA6B}"/>
              </a:ext>
            </a:extLst>
          </p:cNvPr>
          <p:cNvGrpSpPr/>
          <p:nvPr/>
        </p:nvGrpSpPr>
        <p:grpSpPr>
          <a:xfrm>
            <a:off x="5215790" y="1837609"/>
            <a:ext cx="1710979" cy="1506015"/>
            <a:chOff x="6267450" y="2824037"/>
            <a:chExt cx="1029044" cy="914400"/>
          </a:xfrm>
          <a:solidFill>
            <a:schemeClr val="accent1"/>
          </a:solidFill>
        </p:grpSpPr>
        <p:pic>
          <p:nvPicPr>
            <p:cNvPr id="34" name="Graphic 33" descr="Office worker male with solid fill">
              <a:extLst>
                <a:ext uri="{FF2B5EF4-FFF2-40B4-BE49-F238E27FC236}">
                  <a16:creationId xmlns:a16="http://schemas.microsoft.com/office/drawing/2014/main" id="{1A7CA127-2EC2-EEF4-51C1-CF84BD6A9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67450" y="2824037"/>
              <a:ext cx="914400" cy="914400"/>
            </a:xfrm>
            <a:prstGeom prst="rect">
              <a:avLst/>
            </a:prstGeom>
          </p:spPr>
        </p:pic>
        <p:pic>
          <p:nvPicPr>
            <p:cNvPr id="36" name="Graphic 35" descr="Dollar with solid fill">
              <a:extLst>
                <a:ext uri="{FF2B5EF4-FFF2-40B4-BE49-F238E27FC236}">
                  <a16:creationId xmlns:a16="http://schemas.microsoft.com/office/drawing/2014/main" id="{4F29029C-03C8-3767-1006-25CD887B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645501" y="2937827"/>
              <a:ext cx="650993" cy="650993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1DE54A6-3E0E-0978-38C9-AEDA1959E092}"/>
              </a:ext>
            </a:extLst>
          </p:cNvPr>
          <p:cNvSpPr txBox="1"/>
          <p:nvPr/>
        </p:nvSpPr>
        <p:spPr>
          <a:xfrm>
            <a:off x="1736130" y="5291632"/>
            <a:ext cx="4218458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tx2"/>
                </a:solidFill>
                <a:latin typeface="+mj-lt"/>
              </a:rPr>
              <a:t>Increased construction </a:t>
            </a:r>
            <a:br>
              <a:rPr lang="en-US" sz="2400" b="1">
                <a:solidFill>
                  <a:schemeClr val="tx2"/>
                </a:solidFill>
                <a:latin typeface="+mj-lt"/>
              </a:rPr>
            </a:br>
            <a:r>
              <a:rPr lang="en-US" sz="2400" b="1">
                <a:solidFill>
                  <a:schemeClr val="tx2"/>
                </a:solidFill>
                <a:latin typeface="+mj-lt"/>
              </a:rPr>
              <a:t>material costs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FD7C9F82-85B6-741F-9437-9AC92C1D490F}"/>
              </a:ext>
            </a:extLst>
          </p:cNvPr>
          <p:cNvGrpSpPr/>
          <p:nvPr/>
        </p:nvGrpSpPr>
        <p:grpSpPr>
          <a:xfrm>
            <a:off x="2759905" y="4056748"/>
            <a:ext cx="2170908" cy="1670741"/>
            <a:chOff x="6437084" y="3264047"/>
            <a:chExt cx="1305661" cy="1014416"/>
          </a:xfrm>
          <a:solidFill>
            <a:schemeClr val="accent2"/>
          </a:solidFill>
        </p:grpSpPr>
        <p:pic>
          <p:nvPicPr>
            <p:cNvPr id="49" name="Graphic 48" descr="Cement truck with solid fill">
              <a:extLst>
                <a:ext uri="{FF2B5EF4-FFF2-40B4-BE49-F238E27FC236}">
                  <a16:creationId xmlns:a16="http://schemas.microsoft.com/office/drawing/2014/main" id="{4CF73C7D-05F1-FE0E-2961-73AA253366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828345" y="3264047"/>
              <a:ext cx="914400" cy="914400"/>
            </a:xfrm>
            <a:prstGeom prst="rect">
              <a:avLst/>
            </a:prstGeom>
          </p:spPr>
        </p:pic>
        <p:pic>
          <p:nvPicPr>
            <p:cNvPr id="47" name="Graphic 46" descr="Bulldozer with solid fill">
              <a:extLst>
                <a:ext uri="{FF2B5EF4-FFF2-40B4-BE49-F238E27FC236}">
                  <a16:creationId xmlns:a16="http://schemas.microsoft.com/office/drawing/2014/main" id="{9F6758C8-D8EB-E35D-20F2-14B8E4C222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437084" y="3364063"/>
              <a:ext cx="914400" cy="914400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7DE10D58-CCD0-AE34-958B-C1D334C3D4A5}"/>
              </a:ext>
            </a:extLst>
          </p:cNvPr>
          <p:cNvSpPr txBox="1"/>
          <p:nvPr/>
        </p:nvSpPr>
        <p:spPr>
          <a:xfrm>
            <a:off x="7166633" y="5255654"/>
            <a:ext cx="2146676" cy="919401"/>
          </a:xfrm>
          <a:prstGeom prst="round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chemeClr val="accent4"/>
                </a:solidFill>
                <a:latin typeface="+mj-lt"/>
              </a:rPr>
              <a:t>Record Inflation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DD04E6-B35B-E441-4705-8A63CAE9FAA8}"/>
              </a:ext>
            </a:extLst>
          </p:cNvPr>
          <p:cNvGrpSpPr/>
          <p:nvPr/>
        </p:nvGrpSpPr>
        <p:grpSpPr>
          <a:xfrm>
            <a:off x="7479790" y="4061113"/>
            <a:ext cx="1520362" cy="1506015"/>
            <a:chOff x="5360797" y="5029131"/>
            <a:chExt cx="914400" cy="914400"/>
          </a:xfrm>
          <a:solidFill>
            <a:schemeClr val="accent4"/>
          </a:solidFill>
        </p:grpSpPr>
        <p:pic>
          <p:nvPicPr>
            <p:cNvPr id="56" name="Graphic 55" descr="Linear Graph with solid fill">
              <a:extLst>
                <a:ext uri="{FF2B5EF4-FFF2-40B4-BE49-F238E27FC236}">
                  <a16:creationId xmlns:a16="http://schemas.microsoft.com/office/drawing/2014/main" id="{2BAD5DF6-858A-9D94-6A69-9FC6DB8E4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5360797" y="5029131"/>
              <a:ext cx="914400" cy="914400"/>
            </a:xfrm>
            <a:prstGeom prst="rect">
              <a:avLst/>
            </a:prstGeom>
          </p:spPr>
        </p:pic>
        <p:pic>
          <p:nvPicPr>
            <p:cNvPr id="57" name="Graphic 56" descr="Dollar with solid fill">
              <a:extLst>
                <a:ext uri="{FF2B5EF4-FFF2-40B4-BE49-F238E27FC236}">
                  <a16:creationId xmlns:a16="http://schemas.microsoft.com/office/drawing/2014/main" id="{D6A833B4-E361-6772-BB89-0877D6C5A9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5855530" y="5434012"/>
              <a:ext cx="286056" cy="2860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145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E8373-6C93-7CDD-8B21-AFB898BA2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Economic Impact Terms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90D93C3-4178-444A-5AA1-70E6C02970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13556" r="14891" b="39568"/>
          <a:stretch>
            <a:fillRect/>
          </a:stretch>
        </p:blipFill>
        <p:spPr bwMode="auto">
          <a:xfrm>
            <a:off x="602225" y="1690688"/>
            <a:ext cx="10023943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6819844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ity of Medway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5F7F"/>
      </a:accent1>
      <a:accent2>
        <a:srgbClr val="0C3B59"/>
      </a:accent2>
      <a:accent3>
        <a:srgbClr val="D8DFE5"/>
      </a:accent3>
      <a:accent4>
        <a:srgbClr val="CC0001"/>
      </a:accent4>
      <a:accent5>
        <a:srgbClr val="2875A3"/>
      </a:accent5>
      <a:accent6>
        <a:srgbClr val="C1E4F5"/>
      </a:accent6>
      <a:hlink>
        <a:srgbClr val="7F7F7F"/>
      </a:hlink>
      <a:folHlink>
        <a:srgbClr val="3A3A3A"/>
      </a:folHlink>
    </a:clrScheme>
    <a:fontScheme name="KYSASP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YSASP Basic">
  <a:themeElements>
    <a:clrScheme name="KYSASP">
      <a:dk1>
        <a:srgbClr val="060606"/>
      </a:dk1>
      <a:lt1>
        <a:sysClr val="window" lastClr="FFFFFF"/>
      </a:lt1>
      <a:dk2>
        <a:srgbClr val="003793"/>
      </a:dk2>
      <a:lt2>
        <a:srgbClr val="CFCFC4"/>
      </a:lt2>
      <a:accent1>
        <a:srgbClr val="DA1B20"/>
      </a:accent1>
      <a:accent2>
        <a:srgbClr val="6397C9"/>
      </a:accent2>
      <a:accent3>
        <a:srgbClr val="8C8C8C"/>
      </a:accent3>
      <a:accent4>
        <a:srgbClr val="313131"/>
      </a:accent4>
      <a:accent5>
        <a:srgbClr val="455372"/>
      </a:accent5>
      <a:accent6>
        <a:srgbClr val="BF0000"/>
      </a:accent6>
      <a:hlink>
        <a:srgbClr val="616A7F"/>
      </a:hlink>
      <a:folHlink>
        <a:srgbClr val="E0E9E9"/>
      </a:folHlink>
    </a:clrScheme>
    <a:fontScheme name="KYSASP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icture" ma:contentTypeID="0x01010200B462243407E1374995F01E477DD4CC4A" ma:contentTypeVersion="0" ma:contentTypeDescription="Upload an image or a photograph." ma:contentTypeScope="" ma:versionID="a106da8426f04b101502d5e1e3b836fa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a4a9901effadbf8147ad47f7b5f3fc33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ImageWidth" minOccurs="0"/>
                <xsd:element ref="ns1:ImageHeight" minOccurs="0"/>
                <xsd:element ref="ns1:ImageCreateDate" minOccurs="0"/>
                <xsd:element ref="ns1:Description" minOccurs="0"/>
                <xsd:element ref="ns1:ThumbnailExists" minOccurs="0"/>
                <xsd:element ref="ns1:PreviewExists" minOccurs="0"/>
                <xsd:element ref="ns1:AlternateThumbnail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ImageWidth" ma:index="11" nillable="true" ma:displayName="Picture Width" ma:internalName="ImageWidth" ma:readOnly="true">
      <xsd:simpleType>
        <xsd:restriction base="dms:Unknown"/>
      </xsd:simpleType>
    </xsd:element>
    <xsd:element name="ImageHeight" ma:index="12" nillable="true" ma:displayName="Picture Height" ma:internalName="ImageHeight" ma:readOnly="true">
      <xsd:simpleType>
        <xsd:restriction base="dms:Unknown"/>
      </xsd:simpleType>
    </xsd:element>
    <xsd:element name="ImageCreateDate" ma:index="13" nillable="true" ma:displayName="Date Picture Taken" ma:format="DateTime" ma:hidden="true" ma:internalName="ImageCreateDate">
      <xsd:simpleType>
        <xsd:restriction base="dms:DateTime"/>
      </xsd:simpleType>
    </xsd:element>
    <xsd:element name="Description" ma:index="14" nillable="true" ma:displayName="Description" ma:description="Used as alternative text for the picture." ma:hidden="true" ma:internalName="Description">
      <xsd:simpleType>
        <xsd:restriction base="dms:Note">
          <xsd:maxLength value="255"/>
        </xsd:restriction>
      </xsd:simpleType>
    </xsd:element>
    <xsd:element name="ThumbnailExists" ma:index="23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24" nillable="true" ma:displayName="Preview Exists" ma:default="FALSE" ma:hidden="true" ma:internalName="PreviewExists" ma:readOnly="true">
      <xsd:simpleType>
        <xsd:restriction base="dms:Boolean"/>
      </xsd:simpleType>
    </xsd:element>
    <xsd:element name="AlternateThumbnailUrl" ma:index="25" nillable="true" ma:displayName="Preview Image URL" ma:format="Image" ma:hidden="true" ma:internalName="AlternateThumbnail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8" ma:displayName="Title"/>
        <xsd:element ref="dc:subject" minOccurs="0" maxOccurs="1"/>
        <xsd:element ref="dc:description" minOccurs="0" maxOccurs="1"/>
        <xsd:element name="keywords" minOccurs="0" maxOccurs="1" type="xsd:string" ma:index="2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lternateThumbnailUrl xmlns="http://schemas.microsoft.com/sharepoint/v3">
      <Url xsi:nil="true"/>
      <Description xsi:nil="true"/>
    </AlternateThumbnailUrl>
    <Description xmlns="http://schemas.microsoft.com/sharepoint/v3" xsi:nil="true"/>
    <ImageCreate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C647720B-10D5-4AAD-94DF-956698FD0BF3}"/>
</file>

<file path=customXml/itemProps2.xml><?xml version="1.0" encoding="utf-8"?>
<ds:datastoreItem xmlns:ds="http://schemas.openxmlformats.org/officeDocument/2006/customXml" ds:itemID="{23E61761-DB95-4E30-85BC-06857FD98E71}"/>
</file>

<file path=customXml/itemProps3.xml><?xml version="1.0" encoding="utf-8"?>
<ds:datastoreItem xmlns:ds="http://schemas.openxmlformats.org/officeDocument/2006/customXml" ds:itemID="{D2B2B515-37A1-486A-A8A9-C6A4FF6AAA0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717</Words>
  <Application>Microsoft Office PowerPoint</Application>
  <PresentationFormat>Widescreen</PresentationFormat>
  <Paragraphs>196</Paragraphs>
  <Slides>29</Slides>
  <Notes>5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Calibri</vt:lpstr>
      <vt:lpstr>Arial</vt:lpstr>
      <vt:lpstr>Aptos</vt:lpstr>
      <vt:lpstr>Poppins</vt:lpstr>
      <vt:lpstr>Custom Design</vt:lpstr>
      <vt:lpstr>KYSASP Basic</vt:lpstr>
      <vt:lpstr>PowerPoint Presentation</vt:lpstr>
      <vt:lpstr>PowerPoint Presentation</vt:lpstr>
      <vt:lpstr>Kentucky AEIS Overview</vt:lpstr>
      <vt:lpstr>Purpose of the Economic Impact Study</vt:lpstr>
      <vt:lpstr> Project Process</vt:lpstr>
      <vt:lpstr>Data Collection – Who Participated?</vt:lpstr>
      <vt:lpstr>State of the Industry</vt:lpstr>
      <vt:lpstr>Other Industry Changes</vt:lpstr>
      <vt:lpstr>Economic Impact Terms</vt:lpstr>
      <vt:lpstr>Economic Impact Measures</vt:lpstr>
      <vt:lpstr>PowerPoint Presentation</vt:lpstr>
      <vt:lpstr>IMPLAN</vt:lpstr>
      <vt:lpstr>Use of IMPLAN</vt:lpstr>
      <vt:lpstr>Direct Data Source</vt:lpstr>
      <vt:lpstr>IMPLAN Inputs and Outputs</vt:lpstr>
      <vt:lpstr>IMPLAN Modeling Process</vt:lpstr>
      <vt:lpstr>PowerPoint Presentation</vt:lpstr>
      <vt:lpstr>Example: Visitor  Spending</vt:lpstr>
      <vt:lpstr>PowerPoint Presentation</vt:lpstr>
      <vt:lpstr>$26.5</vt:lpstr>
      <vt:lpstr>Total Statewide Aviation Impacts</vt:lpstr>
      <vt:lpstr>General  Aviation  Impacts </vt:lpstr>
      <vt:lpstr>BWG Bowling Green (Kentucky Regional)</vt:lpstr>
      <vt:lpstr>I93 Breckenridge County (Kentucky Basic)</vt:lpstr>
      <vt:lpstr>I96 Columbia Adair County (Kentucky Unclassified)</vt:lpstr>
      <vt:lpstr>Commercial Service Impacts </vt:lpstr>
      <vt:lpstr>Total Economic Impact Changes from 2022 KTC Study</vt:lpstr>
      <vt:lpstr>Deliverables Timeline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duaLupa</dc:creator>
  <cp:keywords/>
  <cp:lastModifiedBy>Schwandt, Brad B (KYTC)</cp:lastModifiedBy>
  <cp:revision>2</cp:revision>
  <cp:lastPrinted>2026-02-20T15:35:18Z</cp:lastPrinted>
  <dcterms:created xsi:type="dcterms:W3CDTF">2022-10-24T08:10:49Z</dcterms:created>
  <dcterms:modified xsi:type="dcterms:W3CDTF">2026-02-20T19:05:35Z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0x01010200B462243407E1374995F01E477DD4CC4A</vt:lpwstr>
  </property>
</Properties>
</file>